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3.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80" r:id="rId6"/>
    <p:sldId id="259" r:id="rId7"/>
    <p:sldId id="260" r:id="rId8"/>
    <p:sldId id="277" r:id="rId9"/>
    <p:sldId id="278" r:id="rId10"/>
    <p:sldId id="261" r:id="rId11"/>
    <p:sldId id="279" r:id="rId12"/>
    <p:sldId id="266" r:id="rId13"/>
    <p:sldId id="267" r:id="rId14"/>
    <p:sldId id="270" r:id="rId15"/>
    <p:sldId id="269" r:id="rId16"/>
  </p:sldIdLst>
  <p:sldSz cx="18288000" cy="10287000"/>
  <p:notesSz cx="6858000" cy="9144000"/>
  <p:embeddedFontLst>
    <p:embeddedFont>
      <p:font typeface="DM Sans Bold"/>
      <p:bold r:id="rId20"/>
    </p:embeddedFont>
    <p:embeddedFont>
      <p:font typeface="Tomorrow"/>
      <p:regular r:id="rId21"/>
    </p:embeddedFont>
    <p:embeddedFont>
      <p:font typeface="DM Sans"/>
      <p:regular r:id="rId22"/>
    </p:embeddedFont>
    <p:embeddedFont>
      <p:font typeface="Calibri" panose="020F0502020204030204" charset="0"/>
      <p:regular r:id="rId23"/>
      <p:bold r:id="rId24"/>
      <p:italic r:id="rId25"/>
      <p:boldItalic r:id="rId26"/>
    </p:embeddedFont>
    <p:embeddedFont>
      <p:font typeface="Perpetua" panose="02020502060401020303"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userDrawn="1">
          <p15:clr>
            <a:srgbClr val="A4A3A4"/>
          </p15:clr>
        </p15:guide>
        <p15:guide id="2" pos="28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40"/>
        <p:guide pos="283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font" Target="fonts/font11.fntdata"/><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
        <p:cNvGrpSpPr/>
        <p:nvPr/>
      </p:nvGrpSpPr>
      <p:grpSpPr>
        <a:xfrm>
          <a:off x="0" y="0"/>
          <a:ext cx="0" cy="0"/>
          <a:chOff x="0" y="0"/>
          <a:chExt cx="0" cy="0"/>
        </a:xfrm>
      </p:grpSpPr>
      <p:grpSp>
        <p:nvGrpSpPr>
          <p:cNvPr id="2" name="Group 2"/>
          <p:cNvGrpSpPr/>
          <p:nvPr/>
        </p:nvGrpSpPr>
        <p:grpSpPr>
          <a:xfrm rot="0">
            <a:off x="11648980" y="0"/>
            <a:ext cx="6639020" cy="10287000"/>
            <a:chOff x="0" y="0"/>
            <a:chExt cx="8852027" cy="13716000"/>
          </a:xfrm>
        </p:grpSpPr>
        <p:pic>
          <p:nvPicPr>
            <p:cNvPr id="3" name="Picture 3"/>
            <p:cNvPicPr>
              <a:picLocks noChangeAspect="1"/>
            </p:cNvPicPr>
            <p:nvPr/>
          </p:nvPicPr>
          <p:blipFill>
            <a:blip r:embed="rId1"/>
            <a:srcRect l="26842" r="30078"/>
            <a:stretch>
              <a:fillRect/>
            </a:stretch>
          </p:blipFill>
          <p:spPr>
            <a:xfrm>
              <a:off x="0" y="0"/>
              <a:ext cx="8852027" cy="13716000"/>
            </a:xfrm>
            <a:prstGeom prst="rect">
              <a:avLst/>
            </a:prstGeom>
          </p:spPr>
        </p:pic>
      </p:grpSp>
      <p:sp>
        <p:nvSpPr>
          <p:cNvPr id="4" name="Freeform 4"/>
          <p:cNvSpPr/>
          <p:nvPr/>
        </p:nvSpPr>
        <p:spPr>
          <a:xfrm>
            <a:off x="53121" y="3296857"/>
            <a:ext cx="18234879" cy="10257120"/>
          </a:xfrm>
          <a:custGeom>
            <a:avLst/>
            <a:gdLst/>
            <a:ahLst/>
            <a:cxnLst/>
            <a:rect l="l" t="t" r="r" b="b"/>
            <a:pathLst>
              <a:path w="18234879" h="10257120">
                <a:moveTo>
                  <a:pt x="0" y="0"/>
                </a:moveTo>
                <a:lnTo>
                  <a:pt x="18234879" y="0"/>
                </a:lnTo>
                <a:lnTo>
                  <a:pt x="18234879" y="10257120"/>
                </a:lnTo>
                <a:lnTo>
                  <a:pt x="0" y="10257120"/>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5" name="AutoShape 5"/>
          <p:cNvSpPr/>
          <p:nvPr/>
        </p:nvSpPr>
        <p:spPr>
          <a:xfrm>
            <a:off x="6393947" y="9060514"/>
            <a:ext cx="4226333" cy="0"/>
          </a:xfrm>
          <a:prstGeom prst="line">
            <a:avLst/>
          </a:prstGeom>
          <a:ln w="28575" cap="flat">
            <a:solidFill>
              <a:srgbClr val="1AD079"/>
            </a:solidFill>
            <a:prstDash val="solid"/>
            <a:headEnd type="diamond" w="lg" len="lg"/>
            <a:tailEnd type="diamond" w="lg" len="lg"/>
          </a:ln>
        </p:spPr>
      </p:sp>
      <p:sp>
        <p:nvSpPr>
          <p:cNvPr id="6" name="TextBox 6"/>
          <p:cNvSpPr txBox="1"/>
          <p:nvPr/>
        </p:nvSpPr>
        <p:spPr>
          <a:xfrm>
            <a:off x="1274367" y="1076325"/>
            <a:ext cx="3798053" cy="298124"/>
          </a:xfrm>
          <a:prstGeom prst="rect">
            <a:avLst/>
          </a:prstGeom>
        </p:spPr>
        <p:txBody>
          <a:bodyPr lIns="0" tIns="0" rIns="0" bIns="0" rtlCol="0" anchor="t">
            <a:spAutoFit/>
          </a:bodyPr>
          <a:lstStyle/>
          <a:p>
            <a:pPr algn="l">
              <a:lnSpc>
                <a:spcPts val="2300"/>
              </a:lnSpc>
            </a:pPr>
            <a:r>
              <a:rPr lang="en-US" sz="2300" b="1">
                <a:solidFill>
                  <a:srgbClr val="F0F9FF"/>
                </a:solidFill>
                <a:latin typeface="DM Sans Bold"/>
                <a:ea typeface="DM Sans Bold"/>
                <a:cs typeface="DM Sans Bold"/>
                <a:sym typeface="DM Sans Bold"/>
              </a:rPr>
              <a:t>TASK 4 : SYSTEM DESIGN</a:t>
            </a:r>
            <a:endParaRPr lang="en-US" sz="2300" b="1">
              <a:solidFill>
                <a:srgbClr val="F0F9FF"/>
              </a:solidFill>
              <a:latin typeface="DM Sans Bold"/>
              <a:ea typeface="DM Sans Bold"/>
              <a:cs typeface="DM Sans Bold"/>
              <a:sym typeface="DM Sans Bold"/>
            </a:endParaRPr>
          </a:p>
        </p:txBody>
      </p:sp>
      <p:sp>
        <p:nvSpPr>
          <p:cNvPr id="7" name="TextBox 7"/>
          <p:cNvSpPr txBox="1"/>
          <p:nvPr/>
        </p:nvSpPr>
        <p:spPr>
          <a:xfrm>
            <a:off x="1028700" y="2785630"/>
            <a:ext cx="9840962" cy="4554274"/>
          </a:xfrm>
          <a:prstGeom prst="rect">
            <a:avLst/>
          </a:prstGeom>
        </p:spPr>
        <p:txBody>
          <a:bodyPr lIns="0" tIns="0" rIns="0" bIns="0" rtlCol="0" anchor="t">
            <a:spAutoFit/>
          </a:bodyPr>
          <a:lstStyle/>
          <a:p>
            <a:pPr algn="l">
              <a:lnSpc>
                <a:spcPts val="11765"/>
              </a:lnSpc>
            </a:pPr>
            <a:r>
              <a:rPr lang="en-US" sz="11765">
                <a:solidFill>
                  <a:srgbClr val="F0F9FF"/>
                </a:solidFill>
                <a:latin typeface="Tomorrow"/>
                <a:ea typeface="Tomorrow"/>
                <a:cs typeface="Tomorrow"/>
                <a:sym typeface="Tomorrow"/>
              </a:rPr>
              <a:t>FEEDBACK COLLECTION APPLICATION</a:t>
            </a:r>
            <a:endParaRPr lang="en-US" sz="11765">
              <a:solidFill>
                <a:srgbClr val="F0F9FF"/>
              </a:solidFill>
              <a:latin typeface="Tomorrow"/>
              <a:ea typeface="Tomorrow"/>
              <a:cs typeface="Tomorrow"/>
              <a:sym typeface="Tomorrow"/>
            </a:endParaRPr>
          </a:p>
        </p:txBody>
      </p:sp>
      <p:sp>
        <p:nvSpPr>
          <p:cNvPr id="8" name="TextBox 8"/>
          <p:cNvSpPr txBox="1"/>
          <p:nvPr/>
        </p:nvSpPr>
        <p:spPr>
          <a:xfrm>
            <a:off x="1028700" y="8777004"/>
            <a:ext cx="4043720" cy="481329"/>
          </a:xfrm>
          <a:prstGeom prst="rect">
            <a:avLst/>
          </a:prstGeom>
        </p:spPr>
        <p:txBody>
          <a:bodyPr lIns="0" tIns="0" rIns="0" bIns="0" rtlCol="0" anchor="t">
            <a:spAutoFit/>
          </a:bodyPr>
          <a:lstStyle/>
          <a:p>
            <a:pPr algn="l">
              <a:lnSpc>
                <a:spcPts val="3920"/>
              </a:lnSpc>
              <a:spcBef>
                <a:spcPct val="0"/>
              </a:spcBef>
            </a:pPr>
            <a:r>
              <a:rPr lang="en-US" sz="2800">
                <a:solidFill>
                  <a:srgbClr val="F0F9FF"/>
                </a:solidFill>
                <a:latin typeface="DM Sans"/>
                <a:ea typeface="DM Sans"/>
                <a:cs typeface="DM Sans"/>
                <a:sym typeface="DM Sans"/>
              </a:rPr>
              <a:t>Presentation by Group 5</a:t>
            </a:r>
            <a:endParaRPr lang="en-US" sz="2800">
              <a:solidFill>
                <a:srgbClr val="F0F9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
        <p:cNvGrpSpPr/>
        <p:nvPr/>
      </p:nvGrpSpPr>
      <p:grpSpPr>
        <a:xfrm>
          <a:off x="0" y="0"/>
          <a:ext cx="0" cy="0"/>
          <a:chOff x="0" y="0"/>
          <a:chExt cx="0" cy="0"/>
        </a:xfrm>
      </p:grpSpPr>
      <p:sp>
        <p:nvSpPr>
          <p:cNvPr id="11" name="Freeform 11"/>
          <p:cNvSpPr/>
          <p:nvPr/>
        </p:nvSpPr>
        <p:spPr>
          <a:xfrm>
            <a:off x="2286000" y="2019300"/>
            <a:ext cx="13093700" cy="4795520"/>
          </a:xfrm>
          <a:custGeom>
            <a:avLst/>
            <a:gdLst/>
            <a:ahLst/>
            <a:cxnLst/>
            <a:rect l="l" t="t" r="r" b="b"/>
            <a:pathLst>
              <a:path w="16157106" h="5917540">
                <a:moveTo>
                  <a:pt x="0" y="0"/>
                </a:moveTo>
                <a:lnTo>
                  <a:pt x="16157106" y="0"/>
                </a:lnTo>
                <a:lnTo>
                  <a:pt x="16157106" y="5917540"/>
                </a:lnTo>
                <a:lnTo>
                  <a:pt x="0" y="5917540"/>
                </a:lnTo>
                <a:lnTo>
                  <a:pt x="0" y="0"/>
                </a:lnTo>
                <a:close/>
              </a:path>
            </a:pathLst>
          </a:custGeom>
          <a:blipFill>
            <a:blip r:embed="rId1"/>
            <a:stretch>
              <a:fillRect/>
            </a:stretch>
          </a:blipFill>
        </p:spPr>
        <p:txBody>
          <a:bodyPr/>
          <a:p>
            <a:endParaRPr lang="en-US"/>
          </a:p>
        </p:txBody>
      </p:sp>
      <p:sp>
        <p:nvSpPr>
          <p:cNvPr id="12" name="TextBox 12"/>
          <p:cNvSpPr txBox="1"/>
          <p:nvPr/>
        </p:nvSpPr>
        <p:spPr>
          <a:xfrm>
            <a:off x="739486" y="377653"/>
            <a:ext cx="7953036" cy="1176019"/>
          </a:xfrm>
          <a:prstGeom prst="rect">
            <a:avLst/>
          </a:prstGeom>
        </p:spPr>
        <p:txBody>
          <a:bodyPr lIns="0" tIns="0" rIns="0" bIns="0" rtlCol="0" anchor="t">
            <a:spAutoFit/>
          </a:bodyPr>
          <a:lstStyle/>
          <a:p>
            <a:pPr algn="l">
              <a:lnSpc>
                <a:spcPts val="8800"/>
              </a:lnSpc>
            </a:pPr>
            <a:r>
              <a:rPr lang="en-US" sz="8800">
                <a:solidFill>
                  <a:srgbClr val="13122D"/>
                </a:solidFill>
                <a:latin typeface="Tomorrow"/>
                <a:ea typeface="Tomorrow"/>
                <a:cs typeface="Tomorrow"/>
                <a:sym typeface="Tomorrow"/>
              </a:rPr>
              <a:t>DFD -LEVEL 1</a:t>
            </a:r>
            <a:endParaRPr lang="en-US" sz="8800">
              <a:solidFill>
                <a:srgbClr val="13122D"/>
              </a:solidFill>
              <a:latin typeface="Tomorrow"/>
              <a:ea typeface="Tomorrow"/>
              <a:cs typeface="Tomorrow"/>
              <a:sym typeface="Tomorrow"/>
            </a:endParaRPr>
          </a:p>
        </p:txBody>
      </p:sp>
      <p:grpSp>
        <p:nvGrpSpPr>
          <p:cNvPr id="19" name="Group 2"/>
          <p:cNvGrpSpPr/>
          <p:nvPr/>
        </p:nvGrpSpPr>
        <p:grpSpPr>
          <a:xfrm rot="0">
            <a:off x="685575" y="7549342"/>
            <a:ext cx="7227621" cy="2612177"/>
            <a:chOff x="0" y="0"/>
            <a:chExt cx="1903571" cy="687981"/>
          </a:xfrm>
        </p:grpSpPr>
        <p:sp>
          <p:nvSpPr>
            <p:cNvPr id="20" name="Freeform 3"/>
            <p:cNvSpPr/>
            <p:nvPr/>
          </p:nvSpPr>
          <p:spPr>
            <a:xfrm>
              <a:off x="0" y="0"/>
              <a:ext cx="1903571" cy="687981"/>
            </a:xfrm>
            <a:custGeom>
              <a:avLst/>
              <a:gdLst/>
              <a:ahLst/>
              <a:cxnLst/>
              <a:rect l="l" t="t" r="r" b="b"/>
              <a:pathLst>
                <a:path w="1903571" h="687981">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p:spPr>
        </p:sp>
        <p:sp>
          <p:nvSpPr>
            <p:cNvPr id="21" name="TextBox 4"/>
            <p:cNvSpPr txBox="1"/>
            <p:nvPr/>
          </p:nvSpPr>
          <p:spPr>
            <a:xfrm>
              <a:off x="0" y="28575"/>
              <a:ext cx="1903571" cy="659406"/>
            </a:xfrm>
            <a:prstGeom prst="rect">
              <a:avLst/>
            </a:prstGeom>
          </p:spPr>
          <p:txBody>
            <a:bodyPr lIns="50800" tIns="50800" rIns="50800" bIns="50800" rtlCol="0" anchor="t"/>
            <a:p>
              <a:pPr algn="ctr">
                <a:lnSpc>
                  <a:spcPts val="2175"/>
                </a:lnSpc>
              </a:pPr>
            </a:p>
          </p:txBody>
        </p:sp>
      </p:grpSp>
      <p:sp>
        <p:nvSpPr>
          <p:cNvPr id="22" name="TextBox 13"/>
          <p:cNvSpPr txBox="1"/>
          <p:nvPr/>
        </p:nvSpPr>
        <p:spPr>
          <a:xfrm>
            <a:off x="1950053" y="7973059"/>
            <a:ext cx="5099551" cy="430530"/>
          </a:xfrm>
          <a:prstGeom prst="rect">
            <a:avLst/>
          </a:prstGeom>
        </p:spPr>
        <p:txBody>
          <a:bodyPr lIns="0" tIns="0" rIns="0" bIns="0" rtlCol="0" anchor="t">
            <a:spAutoFit/>
          </a:bodyPr>
          <a:p>
            <a:pPr marL="0" lvl="0" indent="0" algn="ctr">
              <a:lnSpc>
                <a:spcPts val="3360"/>
              </a:lnSpc>
              <a:spcBef>
                <a:spcPct val="0"/>
              </a:spcBef>
            </a:pPr>
            <a:r>
              <a:rPr lang="en-US" sz="2800" b="1">
                <a:solidFill>
                  <a:srgbClr val="13122D"/>
                </a:solidFill>
                <a:latin typeface="DM Sans Bold"/>
                <a:ea typeface="DM Sans Bold"/>
                <a:cs typeface="DM Sans Bold"/>
                <a:sym typeface="DM Sans Bold"/>
              </a:rPr>
              <a:t>Overview</a:t>
            </a:r>
            <a:endParaRPr lang="en-US" sz="2800" b="1">
              <a:solidFill>
                <a:srgbClr val="13122D"/>
              </a:solidFill>
              <a:latin typeface="DM Sans Bold"/>
              <a:ea typeface="DM Sans Bold"/>
              <a:cs typeface="DM Sans Bold"/>
              <a:sym typeface="DM Sans Bold"/>
            </a:endParaRPr>
          </a:p>
        </p:txBody>
      </p:sp>
      <p:sp>
        <p:nvSpPr>
          <p:cNvPr id="23" name="TextBox 15"/>
          <p:cNvSpPr txBox="1"/>
          <p:nvPr/>
        </p:nvSpPr>
        <p:spPr>
          <a:xfrm>
            <a:off x="1950053" y="8579140"/>
            <a:ext cx="4698664" cy="1938655"/>
          </a:xfrm>
          <a:prstGeom prst="rect">
            <a:avLst/>
          </a:prstGeom>
        </p:spPr>
        <p:txBody>
          <a:bodyPr lIns="0" tIns="0" rIns="0" bIns="0" rtlCol="0" anchor="t">
            <a:spAutoFit/>
          </a:bodyPr>
          <a:p>
            <a:pPr algn="ctr">
              <a:lnSpc>
                <a:spcPts val="2520"/>
              </a:lnSpc>
              <a:buClrTx/>
              <a:buSzTx/>
              <a:buFontTx/>
            </a:pPr>
            <a:r>
              <a:rPr lang="en-US" sz="2100">
                <a:solidFill>
                  <a:srgbClr val="13122D"/>
                </a:solidFill>
                <a:latin typeface="DM Sans"/>
                <a:ea typeface="DM Sans"/>
                <a:cs typeface="DM Sans"/>
                <a:sym typeface="DM Sans"/>
              </a:rPr>
              <a:t>It illustrates the data collection from mobile network operators and user devices, focusing on user feedback and network metrics.</a:t>
            </a:r>
            <a:endParaRPr lang="en-US" sz="2100">
              <a:solidFill>
                <a:srgbClr val="13122D"/>
              </a:solidFill>
              <a:latin typeface="DM Sans"/>
              <a:ea typeface="DM Sans"/>
              <a:cs typeface="DM Sans"/>
              <a:sym typeface="DM Sans"/>
            </a:endParaRPr>
          </a:p>
          <a:p>
            <a:pPr marL="0" lvl="0" indent="0" algn="ctr">
              <a:lnSpc>
                <a:spcPts val="2520"/>
              </a:lnSpc>
              <a:spcBef>
                <a:spcPct val="0"/>
              </a:spcBef>
            </a:pPr>
            <a:endParaRPr lang="en-US" sz="2100">
              <a:solidFill>
                <a:srgbClr val="13122D"/>
              </a:solidFill>
              <a:latin typeface="DM Sans"/>
              <a:ea typeface="DM Sans"/>
              <a:cs typeface="DM Sans"/>
              <a:sym typeface="DM Sans"/>
            </a:endParaRPr>
          </a:p>
          <a:p>
            <a:pPr marL="0" lvl="0" indent="0" algn="ctr">
              <a:lnSpc>
                <a:spcPts val="2520"/>
              </a:lnSpc>
              <a:spcBef>
                <a:spcPct val="0"/>
              </a:spcBef>
            </a:pPr>
            <a:endParaRPr lang="en-US" sz="2100">
              <a:solidFill>
                <a:srgbClr val="13122D"/>
              </a:solidFill>
              <a:latin typeface="DM Sans"/>
              <a:ea typeface="DM Sans"/>
              <a:cs typeface="DM Sans"/>
              <a:sym typeface="DM Sans"/>
            </a:endParaRPr>
          </a:p>
        </p:txBody>
      </p:sp>
      <p:grpSp>
        <p:nvGrpSpPr>
          <p:cNvPr id="24" name="Group 8"/>
          <p:cNvGrpSpPr/>
          <p:nvPr/>
        </p:nvGrpSpPr>
        <p:grpSpPr>
          <a:xfrm rot="0">
            <a:off x="9524775" y="7441180"/>
            <a:ext cx="7227621" cy="2612177"/>
            <a:chOff x="0" y="0"/>
            <a:chExt cx="1903571" cy="687981"/>
          </a:xfrm>
        </p:grpSpPr>
        <p:sp>
          <p:nvSpPr>
            <p:cNvPr id="25" name="Freeform 9"/>
            <p:cNvSpPr/>
            <p:nvPr/>
          </p:nvSpPr>
          <p:spPr>
            <a:xfrm>
              <a:off x="0" y="0"/>
              <a:ext cx="1903571" cy="687981"/>
            </a:xfrm>
            <a:custGeom>
              <a:avLst/>
              <a:gdLst/>
              <a:ahLst/>
              <a:cxnLst/>
              <a:rect l="l" t="t" r="r" b="b"/>
              <a:pathLst>
                <a:path w="1903571" h="687981">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p:spPr>
        </p:sp>
        <p:sp>
          <p:nvSpPr>
            <p:cNvPr id="26" name="TextBox 10"/>
            <p:cNvSpPr txBox="1"/>
            <p:nvPr/>
          </p:nvSpPr>
          <p:spPr>
            <a:xfrm>
              <a:off x="0" y="28575"/>
              <a:ext cx="1903571" cy="659406"/>
            </a:xfrm>
            <a:prstGeom prst="rect">
              <a:avLst/>
            </a:prstGeom>
          </p:spPr>
          <p:txBody>
            <a:bodyPr lIns="50800" tIns="50800" rIns="50800" bIns="50800" rtlCol="0" anchor="t"/>
            <a:p>
              <a:pPr algn="ctr">
                <a:lnSpc>
                  <a:spcPts val="2175"/>
                </a:lnSpc>
              </a:pPr>
            </a:p>
          </p:txBody>
        </p:sp>
      </p:grpSp>
      <p:sp>
        <p:nvSpPr>
          <p:cNvPr id="27" name="TextBox 17"/>
          <p:cNvSpPr txBox="1"/>
          <p:nvPr/>
        </p:nvSpPr>
        <p:spPr>
          <a:xfrm>
            <a:off x="10588810" y="8156718"/>
            <a:ext cx="5099551" cy="430530"/>
          </a:xfrm>
          <a:prstGeom prst="rect">
            <a:avLst/>
          </a:prstGeom>
        </p:spPr>
        <p:txBody>
          <a:bodyPr lIns="0" tIns="0" rIns="0" bIns="0" rtlCol="0" anchor="t">
            <a:spAutoFit/>
          </a:bodyPr>
          <a:p>
            <a:pPr marL="0" lvl="0" indent="0" algn="ctr">
              <a:lnSpc>
                <a:spcPts val="3360"/>
              </a:lnSpc>
              <a:spcBef>
                <a:spcPct val="0"/>
              </a:spcBef>
            </a:pPr>
            <a:r>
              <a:rPr lang="en-US" sz="2800" b="1">
                <a:solidFill>
                  <a:srgbClr val="13122D"/>
                </a:solidFill>
                <a:latin typeface="DM Sans Bold"/>
                <a:ea typeface="DM Sans Bold"/>
                <a:cs typeface="DM Sans Bold"/>
                <a:sym typeface="DM Sans Bold"/>
              </a:rPr>
              <a:t>Key Components</a:t>
            </a:r>
            <a:endParaRPr lang="en-US" sz="2800" b="1">
              <a:solidFill>
                <a:srgbClr val="13122D"/>
              </a:solidFill>
              <a:latin typeface="DM Sans Bold"/>
              <a:ea typeface="DM Sans Bold"/>
              <a:cs typeface="DM Sans Bold"/>
              <a:sym typeface="DM Sans Bold"/>
            </a:endParaRPr>
          </a:p>
        </p:txBody>
      </p:sp>
      <p:sp>
        <p:nvSpPr>
          <p:cNvPr id="28" name="TextBox 18"/>
          <p:cNvSpPr txBox="1"/>
          <p:nvPr/>
        </p:nvSpPr>
        <p:spPr>
          <a:xfrm>
            <a:off x="10245192" y="8699577"/>
            <a:ext cx="5786787" cy="1266825"/>
          </a:xfrm>
          <a:prstGeom prst="rect">
            <a:avLst/>
          </a:prstGeom>
        </p:spPr>
        <p:txBody>
          <a:bodyPr lIns="0" tIns="0" rIns="0" bIns="0" rtlCol="0" anchor="t">
            <a:spAutoFit/>
          </a:bodyPr>
          <a:p>
            <a:pPr algn="ctr">
              <a:lnSpc>
                <a:spcPts val="2520"/>
              </a:lnSpc>
            </a:pPr>
            <a:r>
              <a:rPr lang="en-US" sz="2100">
                <a:solidFill>
                  <a:srgbClr val="13122D"/>
                </a:solidFill>
                <a:latin typeface="DM Sans"/>
                <a:ea typeface="DM Sans"/>
                <a:cs typeface="DM Sans"/>
                <a:sym typeface="DM Sans"/>
              </a:rPr>
              <a:t>Key components include data collection, processing phases, and QoS/QoE assessments.</a:t>
            </a:r>
            <a:endParaRPr lang="en-US" sz="2100">
              <a:solidFill>
                <a:srgbClr val="13122D"/>
              </a:solidFill>
              <a:latin typeface="DM Sans"/>
              <a:ea typeface="DM Sans"/>
              <a:cs typeface="DM Sans"/>
              <a:sym typeface="DM Sans"/>
            </a:endParaRPr>
          </a:p>
          <a:p>
            <a:pPr marL="0" lvl="0" indent="0" algn="ctr">
              <a:lnSpc>
                <a:spcPts val="2520"/>
              </a:lnSpc>
              <a:spcBef>
                <a:spcPct val="0"/>
              </a:spcBef>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
        <p:cNvGrpSpPr/>
        <p:nvPr/>
      </p:nvGrpSpPr>
      <p:grpSpPr>
        <a:xfrm>
          <a:off x="0" y="0"/>
          <a:ext cx="0" cy="0"/>
          <a:chOff x="0" y="0"/>
          <a:chExt cx="0" cy="0"/>
        </a:xfrm>
      </p:grpSpPr>
      <p:sp>
        <p:nvSpPr>
          <p:cNvPr id="12" name="TextBox 12"/>
          <p:cNvSpPr txBox="1"/>
          <p:nvPr/>
        </p:nvSpPr>
        <p:spPr>
          <a:xfrm>
            <a:off x="533400" y="342900"/>
            <a:ext cx="7953036" cy="1176019"/>
          </a:xfrm>
          <a:prstGeom prst="rect">
            <a:avLst/>
          </a:prstGeom>
        </p:spPr>
        <p:txBody>
          <a:bodyPr lIns="0" tIns="0" rIns="0" bIns="0" rtlCol="0" anchor="t">
            <a:spAutoFit/>
          </a:bodyPr>
          <a:lstStyle/>
          <a:p>
            <a:pPr algn="l">
              <a:lnSpc>
                <a:spcPts val="8800"/>
              </a:lnSpc>
            </a:pPr>
            <a:r>
              <a:rPr lang="en-US" sz="8800">
                <a:solidFill>
                  <a:srgbClr val="13122D"/>
                </a:solidFill>
                <a:latin typeface="Tomorrow"/>
                <a:ea typeface="Tomorrow"/>
                <a:cs typeface="Tomorrow"/>
                <a:sym typeface="Tomorrow"/>
              </a:rPr>
              <a:t>DFD - LEVEL 2</a:t>
            </a:r>
            <a:endParaRPr lang="en-US" sz="8800">
              <a:solidFill>
                <a:srgbClr val="13122D"/>
              </a:solidFill>
              <a:latin typeface="Tomorrow"/>
              <a:ea typeface="Tomorrow"/>
              <a:cs typeface="Tomorrow"/>
              <a:sym typeface="Tomorrow"/>
            </a:endParaRPr>
          </a:p>
        </p:txBody>
      </p:sp>
      <p:pic>
        <p:nvPicPr>
          <p:cNvPr id="19" name="Picture 18"/>
          <p:cNvPicPr>
            <a:picLocks noChangeAspect="1"/>
          </p:cNvPicPr>
          <p:nvPr/>
        </p:nvPicPr>
        <p:blipFill>
          <a:blip r:embed="rId1"/>
          <a:stretch>
            <a:fillRect/>
          </a:stretch>
        </p:blipFill>
        <p:spPr>
          <a:xfrm>
            <a:off x="1066800" y="2324100"/>
            <a:ext cx="15002510" cy="73640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
        <p:cNvGrpSpPr/>
        <p:nvPr/>
      </p:nvGrpSpPr>
      <p:grpSpPr>
        <a:xfrm>
          <a:off x="0" y="0"/>
          <a:ext cx="0" cy="0"/>
          <a:chOff x="0" y="0"/>
          <a:chExt cx="0" cy="0"/>
        </a:xfrm>
      </p:grpSpPr>
      <p:grpSp>
        <p:nvGrpSpPr>
          <p:cNvPr id="2" name="Group 2"/>
          <p:cNvGrpSpPr/>
          <p:nvPr/>
        </p:nvGrpSpPr>
        <p:grpSpPr>
          <a:xfrm rot="0">
            <a:off x="10031679" y="2400300"/>
            <a:ext cx="7227621" cy="2612177"/>
            <a:chOff x="0" y="0"/>
            <a:chExt cx="1903571" cy="687981"/>
          </a:xfrm>
        </p:grpSpPr>
        <p:sp>
          <p:nvSpPr>
            <p:cNvPr id="3" name="Freeform 3"/>
            <p:cNvSpPr/>
            <p:nvPr/>
          </p:nvSpPr>
          <p:spPr>
            <a:xfrm>
              <a:off x="0" y="0"/>
              <a:ext cx="1903571" cy="687981"/>
            </a:xfrm>
            <a:custGeom>
              <a:avLst/>
              <a:gdLst/>
              <a:ahLst/>
              <a:cxnLst/>
              <a:rect l="l" t="t" r="r" b="b"/>
              <a:pathLst>
                <a:path w="1903571" h="687981">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1AD079"/>
            </a:solidFill>
          </p:spPr>
        </p:sp>
        <p:sp>
          <p:nvSpPr>
            <p:cNvPr id="4" name="TextBox 4"/>
            <p:cNvSpPr txBox="1"/>
            <p:nvPr/>
          </p:nvSpPr>
          <p:spPr>
            <a:xfrm>
              <a:off x="0" y="-9525"/>
              <a:ext cx="1903571" cy="697506"/>
            </a:xfrm>
            <a:prstGeom prst="rect">
              <a:avLst/>
            </a:prstGeom>
          </p:spPr>
          <p:txBody>
            <a:bodyPr lIns="50800" tIns="50800" rIns="50800" bIns="50800" rtlCol="0" anchor="t"/>
            <a:lstStyle/>
            <a:p>
              <a:pPr algn="ctr">
                <a:lnSpc>
                  <a:spcPts val="2530"/>
                </a:lnSpc>
              </a:pPr>
            </a:p>
          </p:txBody>
        </p:sp>
      </p:grpSp>
      <p:grpSp>
        <p:nvGrpSpPr>
          <p:cNvPr id="5" name="Group 5"/>
          <p:cNvGrpSpPr/>
          <p:nvPr/>
        </p:nvGrpSpPr>
        <p:grpSpPr>
          <a:xfrm rot="0">
            <a:off x="10031679" y="5591267"/>
            <a:ext cx="7227621" cy="2612177"/>
            <a:chOff x="0" y="0"/>
            <a:chExt cx="1903571" cy="687981"/>
          </a:xfrm>
        </p:grpSpPr>
        <p:sp>
          <p:nvSpPr>
            <p:cNvPr id="6" name="Freeform 6"/>
            <p:cNvSpPr/>
            <p:nvPr/>
          </p:nvSpPr>
          <p:spPr>
            <a:xfrm>
              <a:off x="0" y="0"/>
              <a:ext cx="1903571" cy="687981"/>
            </a:xfrm>
            <a:custGeom>
              <a:avLst/>
              <a:gdLst/>
              <a:ahLst/>
              <a:cxnLst/>
              <a:rect l="l" t="t" r="r" b="b"/>
              <a:pathLst>
                <a:path w="1903571" h="687981">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p:spPr>
        </p:sp>
        <p:sp>
          <p:nvSpPr>
            <p:cNvPr id="7" name="TextBox 7"/>
            <p:cNvSpPr txBox="1"/>
            <p:nvPr/>
          </p:nvSpPr>
          <p:spPr>
            <a:xfrm>
              <a:off x="0" y="-9525"/>
              <a:ext cx="1903571" cy="697506"/>
            </a:xfrm>
            <a:prstGeom prst="rect">
              <a:avLst/>
            </a:prstGeom>
          </p:spPr>
          <p:txBody>
            <a:bodyPr lIns="50800" tIns="50800" rIns="50800" bIns="50800" rtlCol="0" anchor="t"/>
            <a:lstStyle/>
            <a:p>
              <a:pPr algn="ctr">
                <a:lnSpc>
                  <a:spcPts val="2530"/>
                </a:lnSpc>
              </a:pPr>
            </a:p>
          </p:txBody>
        </p:sp>
      </p:grpSp>
      <p:sp>
        <p:nvSpPr>
          <p:cNvPr id="12" name="TextBox 12"/>
          <p:cNvSpPr txBox="1"/>
          <p:nvPr/>
        </p:nvSpPr>
        <p:spPr>
          <a:xfrm>
            <a:off x="421005" y="365760"/>
            <a:ext cx="9229725" cy="1128395"/>
          </a:xfrm>
          <a:prstGeom prst="rect">
            <a:avLst/>
          </a:prstGeom>
        </p:spPr>
        <p:txBody>
          <a:bodyPr wrap="square" lIns="0" tIns="0" rIns="0" bIns="0" rtlCol="0" anchor="t">
            <a:spAutoFit/>
          </a:bodyPr>
          <a:lstStyle/>
          <a:p>
            <a:pPr algn="l">
              <a:lnSpc>
                <a:spcPts val="8800"/>
              </a:lnSpc>
            </a:pPr>
            <a:r>
              <a:rPr lang="en-US" sz="8800">
                <a:solidFill>
                  <a:srgbClr val="F0F9FF"/>
                </a:solidFill>
                <a:latin typeface="Tomorrow"/>
                <a:ea typeface="Tomorrow"/>
                <a:cs typeface="Tomorrow"/>
                <a:sym typeface="Tomorrow"/>
              </a:rPr>
              <a:t>CLASS DIAGRAM</a:t>
            </a:r>
            <a:endParaRPr lang="en-US" sz="8800">
              <a:solidFill>
                <a:srgbClr val="F0F9FF"/>
              </a:solidFill>
              <a:latin typeface="Tomorrow"/>
              <a:ea typeface="Tomorrow"/>
              <a:cs typeface="Tomorrow"/>
              <a:sym typeface="Tomorrow"/>
            </a:endParaRPr>
          </a:p>
        </p:txBody>
      </p:sp>
      <p:sp>
        <p:nvSpPr>
          <p:cNvPr id="13" name="TextBox 13"/>
          <p:cNvSpPr txBox="1"/>
          <p:nvPr/>
        </p:nvSpPr>
        <p:spPr>
          <a:xfrm>
            <a:off x="11095714" y="2958660"/>
            <a:ext cx="5099551" cy="430530"/>
          </a:xfrm>
          <a:prstGeom prst="rect">
            <a:avLst/>
          </a:prstGeom>
        </p:spPr>
        <p:txBody>
          <a:bodyPr lIns="0" tIns="0" rIns="0" bIns="0" rtlCol="0" anchor="t">
            <a:spAutoFit/>
          </a:bodyPr>
          <a:lstStyle/>
          <a:p>
            <a:pPr marL="0" lvl="0" indent="0" algn="ctr">
              <a:lnSpc>
                <a:spcPts val="3360"/>
              </a:lnSpc>
            </a:pPr>
            <a:r>
              <a:rPr lang="en-US" sz="2800" b="1">
                <a:solidFill>
                  <a:srgbClr val="13122D"/>
                </a:solidFill>
                <a:latin typeface="DM Sans Bold"/>
                <a:ea typeface="DM Sans Bold"/>
                <a:cs typeface="DM Sans Bold"/>
                <a:sym typeface="DM Sans Bold"/>
              </a:rPr>
              <a:t>Overview</a:t>
            </a:r>
            <a:endParaRPr lang="en-US" sz="2800" b="1">
              <a:solidFill>
                <a:srgbClr val="13122D"/>
              </a:solidFill>
              <a:latin typeface="DM Sans Bold"/>
              <a:ea typeface="DM Sans Bold"/>
              <a:cs typeface="DM Sans Bold"/>
              <a:sym typeface="DM Sans Bold"/>
            </a:endParaRPr>
          </a:p>
        </p:txBody>
      </p:sp>
      <p:sp>
        <p:nvSpPr>
          <p:cNvPr id="14" name="TextBox 14"/>
          <p:cNvSpPr txBox="1"/>
          <p:nvPr/>
        </p:nvSpPr>
        <p:spPr>
          <a:xfrm>
            <a:off x="11095714" y="5938854"/>
            <a:ext cx="5099551" cy="430530"/>
          </a:xfrm>
          <a:prstGeom prst="rect">
            <a:avLst/>
          </a:prstGeom>
        </p:spPr>
        <p:txBody>
          <a:bodyPr lIns="0" tIns="0" rIns="0" bIns="0" rtlCol="0" anchor="t">
            <a:spAutoFit/>
          </a:bodyPr>
          <a:lstStyle/>
          <a:p>
            <a:pPr marL="0" lvl="0" indent="0" algn="ctr">
              <a:lnSpc>
                <a:spcPts val="3360"/>
              </a:lnSpc>
            </a:pPr>
            <a:r>
              <a:rPr lang="en-US" sz="2800" b="1">
                <a:solidFill>
                  <a:srgbClr val="13122D"/>
                </a:solidFill>
                <a:latin typeface="DM Sans Bold"/>
                <a:ea typeface="DM Sans Bold"/>
                <a:cs typeface="DM Sans Bold"/>
                <a:sym typeface="DM Sans Bold"/>
              </a:rPr>
              <a:t>Interaction </a:t>
            </a:r>
            <a:endParaRPr lang="en-US" sz="2800" b="1">
              <a:solidFill>
                <a:srgbClr val="13122D"/>
              </a:solidFill>
              <a:latin typeface="DM Sans Bold"/>
              <a:ea typeface="DM Sans Bold"/>
              <a:cs typeface="DM Sans Bold"/>
              <a:sym typeface="DM Sans Bold"/>
            </a:endParaRPr>
          </a:p>
        </p:txBody>
      </p:sp>
      <p:sp>
        <p:nvSpPr>
          <p:cNvPr id="15" name="TextBox 15"/>
          <p:cNvSpPr txBox="1"/>
          <p:nvPr/>
        </p:nvSpPr>
        <p:spPr>
          <a:xfrm>
            <a:off x="11296158" y="3501518"/>
            <a:ext cx="4698664" cy="1266825"/>
          </a:xfrm>
          <a:prstGeom prst="rect">
            <a:avLst/>
          </a:prstGeom>
        </p:spPr>
        <p:txBody>
          <a:bodyPr lIns="0" tIns="0" rIns="0" bIns="0" rtlCol="0" anchor="t">
            <a:spAutoFit/>
          </a:bodyPr>
          <a:lstStyle/>
          <a:p>
            <a:pPr marL="0" lvl="0" indent="0" algn="ctr">
              <a:lnSpc>
                <a:spcPts val="2520"/>
              </a:lnSpc>
            </a:pPr>
            <a:r>
              <a:rPr lang="en-US" sz="2100">
                <a:solidFill>
                  <a:srgbClr val="13122D"/>
                </a:solidFill>
                <a:latin typeface="DM Sans"/>
                <a:ea typeface="DM Sans"/>
                <a:cs typeface="DM Sans"/>
                <a:sym typeface="DM Sans"/>
              </a:rPr>
              <a:t>The Class Diagram outlines the application structure, defining classes like User, Settings, UserFeedback, and NetworkMetrics</a:t>
            </a:r>
            <a:endParaRPr lang="en-US" sz="2100">
              <a:solidFill>
                <a:srgbClr val="13122D"/>
              </a:solidFill>
              <a:latin typeface="DM Sans"/>
              <a:ea typeface="DM Sans"/>
              <a:cs typeface="DM Sans"/>
              <a:sym typeface="DM Sans"/>
            </a:endParaRPr>
          </a:p>
        </p:txBody>
      </p:sp>
      <p:sp>
        <p:nvSpPr>
          <p:cNvPr id="16" name="TextBox 16"/>
          <p:cNvSpPr txBox="1"/>
          <p:nvPr/>
        </p:nvSpPr>
        <p:spPr>
          <a:xfrm>
            <a:off x="10752096" y="6900747"/>
            <a:ext cx="5786787" cy="1266825"/>
          </a:xfrm>
          <a:prstGeom prst="rect">
            <a:avLst/>
          </a:prstGeom>
        </p:spPr>
        <p:txBody>
          <a:bodyPr lIns="0" tIns="0" rIns="0" bIns="0" rtlCol="0" anchor="t">
            <a:spAutoFit/>
          </a:bodyPr>
          <a:lstStyle/>
          <a:p>
            <a:pPr marL="0" lvl="0" indent="0" algn="ctr">
              <a:lnSpc>
                <a:spcPts val="2520"/>
              </a:lnSpc>
            </a:pPr>
            <a:r>
              <a:rPr lang="en-US" sz="2100">
                <a:solidFill>
                  <a:srgbClr val="13122D"/>
                </a:solidFill>
                <a:latin typeface="DM Sans"/>
                <a:ea typeface="DM Sans"/>
                <a:cs typeface="DM Sans"/>
                <a:sym typeface="DM Sans"/>
              </a:rPr>
              <a:t>It emphasizes relationships a</a:t>
            </a:r>
            <a:r>
              <a:rPr lang="en-US" sz="2100">
                <a:solidFill>
                  <a:srgbClr val="13122D"/>
                </a:solidFill>
                <a:latin typeface="DM Sans"/>
                <a:ea typeface="DM Sans"/>
                <a:cs typeface="DM Sans"/>
                <a:sym typeface="DM Sans"/>
              </a:rPr>
              <a:t>mong classes, capturing user interactions and feedback management.</a:t>
            </a:r>
            <a:endParaRPr lang="en-US" sz="2100">
              <a:solidFill>
                <a:srgbClr val="13122D"/>
              </a:solidFill>
              <a:latin typeface="DM Sans"/>
              <a:ea typeface="DM Sans"/>
              <a:cs typeface="DM Sans"/>
              <a:sym typeface="DM Sans"/>
            </a:endParaRPr>
          </a:p>
          <a:p>
            <a:pPr marL="0" lvl="0" indent="0" algn="ctr">
              <a:lnSpc>
                <a:spcPts val="2520"/>
              </a:lnSpc>
            </a:pPr>
          </a:p>
        </p:txBody>
      </p:sp>
      <p:pic>
        <p:nvPicPr>
          <p:cNvPr id="19" name="image7.png"/>
          <p:cNvPicPr preferRelativeResize="0">
            <a:picLocks noChangeAspect="1"/>
          </p:cNvPicPr>
          <p:nvPr/>
        </p:nvPicPr>
        <p:blipFill>
          <a:blip r:embed="rId1"/>
          <a:srcRect/>
          <a:stretch>
            <a:fillRect/>
          </a:stretch>
        </p:blipFill>
        <p:spPr>
          <a:xfrm>
            <a:off x="421005" y="2978785"/>
            <a:ext cx="9230360" cy="52266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9FF"/>
        </a:solidFill>
        <a:effectLst/>
      </p:bgPr>
    </p:bg>
    <p:spTree>
      <p:nvGrpSpPr>
        <p:cNvPr id="1" name=""/>
        <p:cNvGrpSpPr/>
        <p:nvPr/>
      </p:nvGrpSpPr>
      <p:grpSpPr>
        <a:xfrm>
          <a:off x="0" y="0"/>
          <a:ext cx="0" cy="0"/>
          <a:chOff x="0" y="0"/>
          <a:chExt cx="0" cy="0"/>
        </a:xfrm>
      </p:grpSpPr>
      <p:sp>
        <p:nvSpPr>
          <p:cNvPr id="4" name="TextBox 4"/>
          <p:cNvSpPr txBox="1"/>
          <p:nvPr/>
        </p:nvSpPr>
        <p:spPr>
          <a:xfrm>
            <a:off x="152400" y="9029700"/>
            <a:ext cx="15483205" cy="1128395"/>
          </a:xfrm>
          <a:prstGeom prst="rect">
            <a:avLst/>
          </a:prstGeom>
        </p:spPr>
        <p:txBody>
          <a:bodyPr wrap="square" lIns="0" tIns="0" rIns="0" bIns="0" rtlCol="0" anchor="t">
            <a:spAutoFit/>
          </a:bodyPr>
          <a:lstStyle/>
          <a:p>
            <a:pPr algn="l">
              <a:lnSpc>
                <a:spcPts val="8800"/>
              </a:lnSpc>
            </a:pPr>
            <a:r>
              <a:rPr lang="en-US" sz="7200">
                <a:solidFill>
                  <a:srgbClr val="13122D"/>
                </a:solidFill>
                <a:latin typeface="Tomorrow"/>
                <a:ea typeface="Tomorrow"/>
                <a:cs typeface="Tomorrow"/>
                <a:sym typeface="Tomorrow"/>
              </a:rPr>
              <a:t>DEPLOYMENT DIAGRAM</a:t>
            </a:r>
            <a:endParaRPr lang="en-US" sz="7200">
              <a:solidFill>
                <a:srgbClr val="13122D"/>
              </a:solidFill>
              <a:latin typeface="Tomorrow"/>
              <a:ea typeface="Tomorrow"/>
              <a:cs typeface="Tomorrow"/>
              <a:sym typeface="Tomorrow"/>
            </a:endParaRPr>
          </a:p>
        </p:txBody>
      </p:sp>
      <p:pic>
        <p:nvPicPr>
          <p:cNvPr id="6" name="image6.jpg"/>
          <p:cNvPicPr preferRelativeResize="0">
            <a:picLocks noChangeAspect="1"/>
          </p:cNvPicPr>
          <p:nvPr/>
        </p:nvPicPr>
        <p:blipFill>
          <a:blip r:embed="rId1"/>
          <a:srcRect/>
          <a:stretch>
            <a:fillRect/>
          </a:stretch>
        </p:blipFill>
        <p:spPr>
          <a:xfrm>
            <a:off x="6082665" y="149225"/>
            <a:ext cx="12289155" cy="8140700"/>
          </a:xfrm>
          <a:prstGeom prst="rect">
            <a:avLst/>
          </a:prstGeom>
        </p:spPr>
      </p:pic>
      <p:sp>
        <p:nvSpPr>
          <p:cNvPr id="16" name="TextBox 15"/>
          <p:cNvSpPr txBox="1"/>
          <p:nvPr/>
        </p:nvSpPr>
        <p:spPr>
          <a:xfrm>
            <a:off x="609600" y="876300"/>
            <a:ext cx="5189220" cy="6094095"/>
          </a:xfrm>
          <a:prstGeom prst="rect">
            <a:avLst/>
          </a:prstGeom>
        </p:spPr>
        <p:txBody>
          <a:bodyPr wrap="square" lIns="0" tIns="0" rIns="0" bIns="0" rtlCol="0" anchor="t">
            <a:spAutoFit/>
          </a:bodyPr>
          <a:p>
            <a:pPr marL="342900" marR="0" lvl="0" indent="-342900" algn="l" rtl="0">
              <a:lnSpc>
                <a:spcPct val="150000"/>
              </a:lnSpc>
              <a:spcBef>
                <a:spcPts val="0"/>
              </a:spcBef>
              <a:buClrTx/>
              <a:buSzTx/>
              <a:buFont typeface="Arial" panose="020B0604020202020204" pitchFamily="34" charset="0"/>
              <a:buChar char="•"/>
            </a:pPr>
            <a:r>
              <a:rPr lang="en-US" sz="2400">
                <a:solidFill>
                  <a:schemeClr val="tx1"/>
                </a:solidFill>
                <a:latin typeface="DM Sans"/>
                <a:ea typeface="DM Sans"/>
                <a:cs typeface="DM Sans"/>
                <a:sym typeface="+mn-ea"/>
              </a:rPr>
              <a:t>The Deployment Diagram models the physical deployment of the application on hardware.</a:t>
            </a:r>
            <a:endParaRPr lang="en-US" sz="2400" u="none" strike="noStrike" cap="none" spc="0">
              <a:solidFill>
                <a:schemeClr val="tx1"/>
              </a:solidFill>
              <a:latin typeface="DM Sans"/>
              <a:ea typeface="DM Sans"/>
              <a:cs typeface="DM Sans"/>
            </a:endParaRPr>
          </a:p>
          <a:p>
            <a:pPr marL="342900" marR="0" lvl="0" indent="-342900" algn="l" rtl="0">
              <a:lnSpc>
                <a:spcPct val="150000"/>
              </a:lnSpc>
              <a:spcBef>
                <a:spcPts val="0"/>
              </a:spcBef>
              <a:buClrTx/>
              <a:buSzTx/>
              <a:buFont typeface="Arial" panose="020B0604020202020204" pitchFamily="34" charset="0"/>
              <a:buChar char="•"/>
            </a:pPr>
            <a:r>
              <a:rPr lang="en-US" sz="2400">
                <a:solidFill>
                  <a:schemeClr val="tx1"/>
                </a:solidFill>
                <a:latin typeface="DM Sans"/>
                <a:ea typeface="DM Sans"/>
                <a:cs typeface="DM Sans"/>
                <a:sym typeface="+mn-ea"/>
              </a:rPr>
              <a:t>It includes nodes such as mobile devices and Firebase cloud services.</a:t>
            </a:r>
            <a:endParaRPr lang="en-US" sz="2400" u="none" strike="noStrike" cap="none" spc="0">
              <a:solidFill>
                <a:schemeClr val="tx1"/>
              </a:solidFill>
              <a:latin typeface="DM Sans"/>
              <a:ea typeface="DM Sans"/>
              <a:cs typeface="DM Sans"/>
            </a:endParaRPr>
          </a:p>
          <a:p>
            <a:pPr marL="342900" marR="0" lvl="0" indent="-342900" algn="l" rtl="0">
              <a:lnSpc>
                <a:spcPct val="150000"/>
              </a:lnSpc>
              <a:spcBef>
                <a:spcPts val="0"/>
              </a:spcBef>
              <a:buClrTx/>
              <a:buSzTx/>
              <a:buFont typeface="Arial" panose="020B0604020202020204" pitchFamily="34" charset="0"/>
              <a:buChar char="•"/>
            </a:pPr>
            <a:r>
              <a:rPr lang="en-US" sz="2400">
                <a:solidFill>
                  <a:schemeClr val="tx1"/>
                </a:solidFill>
                <a:latin typeface="DM Sans"/>
                <a:ea typeface="DM Sans"/>
                <a:cs typeface="DM Sans"/>
                <a:sym typeface="+mn-ea"/>
              </a:rPr>
              <a:t>Key components include artifacts like Firebase Authentication, Cloud Firestore, and the mobile application artifact.</a:t>
            </a:r>
            <a:endParaRPr lang="en-US" sz="2400" u="none" strike="noStrike" cap="none" spc="0">
              <a:solidFill>
                <a:schemeClr val="tx1"/>
              </a:solidFill>
              <a:latin typeface="DM Sans"/>
              <a:ea typeface="DM Sans"/>
              <a:cs typeface="DM Sans"/>
            </a:endParaRPr>
          </a:p>
          <a:p>
            <a:pPr marL="342900" marR="0" lvl="0" indent="-342900" algn="l" rtl="0">
              <a:lnSpc>
                <a:spcPct val="150000"/>
              </a:lnSpc>
              <a:spcBef>
                <a:spcPts val="0"/>
              </a:spcBef>
              <a:buClrTx/>
              <a:buSzTx/>
              <a:buFont typeface="Arial" panose="020B0604020202020204" pitchFamily="34" charset="0"/>
              <a:buChar char="•"/>
            </a:pPr>
            <a:endParaRPr lang="en-US" sz="2400" u="none" strike="noStrike" cap="none" spc="0">
              <a:solidFill>
                <a:schemeClr val="tx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9FF"/>
        </a:solidFill>
        <a:effectLst/>
      </p:bgPr>
    </p:bg>
    <p:spTree>
      <p:nvGrpSpPr>
        <p:cNvPr id="1" name=""/>
        <p:cNvGrpSpPr/>
        <p:nvPr/>
      </p:nvGrpSpPr>
      <p:grpSpPr>
        <a:xfrm>
          <a:off x="0" y="0"/>
          <a:ext cx="0" cy="0"/>
          <a:chOff x="0" y="0"/>
          <a:chExt cx="0" cy="0"/>
        </a:xfrm>
      </p:grpSpPr>
      <p:sp>
        <p:nvSpPr>
          <p:cNvPr id="2" name="TextBox 2"/>
          <p:cNvSpPr txBox="1"/>
          <p:nvPr/>
        </p:nvSpPr>
        <p:spPr>
          <a:xfrm>
            <a:off x="6096000" y="1181335"/>
            <a:ext cx="7953036" cy="1128395"/>
          </a:xfrm>
          <a:prstGeom prst="rect">
            <a:avLst/>
          </a:prstGeom>
        </p:spPr>
        <p:txBody>
          <a:bodyPr lIns="0" tIns="0" rIns="0" bIns="0" rtlCol="0" anchor="t">
            <a:spAutoFit/>
          </a:bodyPr>
          <a:lstStyle/>
          <a:p>
            <a:pPr algn="l">
              <a:lnSpc>
                <a:spcPts val="8800"/>
              </a:lnSpc>
            </a:pPr>
            <a:r>
              <a:rPr lang="en-US" sz="8800">
                <a:solidFill>
                  <a:srgbClr val="13122D"/>
                </a:solidFill>
                <a:latin typeface="Tomorrow"/>
                <a:ea typeface="Tomorrow"/>
                <a:cs typeface="Tomorrow"/>
                <a:sym typeface="Tomorrow"/>
              </a:rPr>
              <a:t>Conclusion</a:t>
            </a:r>
            <a:endParaRPr lang="en-US" sz="8800">
              <a:solidFill>
                <a:srgbClr val="13122D"/>
              </a:solidFill>
              <a:latin typeface="Tomorrow"/>
              <a:ea typeface="Tomorrow"/>
              <a:cs typeface="Tomorrow"/>
              <a:sym typeface="Tomorrow"/>
            </a:endParaRPr>
          </a:p>
        </p:txBody>
      </p:sp>
      <p:sp>
        <p:nvSpPr>
          <p:cNvPr id="18" name="Text Box 17"/>
          <p:cNvSpPr txBox="1"/>
          <p:nvPr/>
        </p:nvSpPr>
        <p:spPr>
          <a:xfrm>
            <a:off x="1336675" y="3097530"/>
            <a:ext cx="15503525" cy="4707890"/>
          </a:xfrm>
          <a:prstGeom prst="rect">
            <a:avLst/>
          </a:prstGeom>
          <a:noFill/>
        </p:spPr>
        <p:txBody>
          <a:bodyPr wrap="square" rtlCol="0">
            <a:spAutoFit/>
          </a:bodyPr>
          <a:p>
            <a:pPr algn="ctr">
              <a:lnSpc>
                <a:spcPct val="150000"/>
              </a:lnSpc>
            </a:pPr>
            <a:r>
              <a:rPr lang="en-US" altLang="en-US" sz="4000">
                <a:latin typeface="Perpetua" panose="02020502060401020303" charset="0"/>
                <a:cs typeface="Perpetua" panose="02020502060401020303" charset="0"/>
              </a:rPr>
              <a:t>This system design documentation provides a comprehensive architectural blueprint for the Feedback Collection Application, translating requirements into UML models that ensure architectural soundness, technical feasibility, data flow integrity, and deployment readiness, positioning the project for successful delivery and long-term</a:t>
            </a:r>
            <a:r>
              <a:rPr lang="" altLang="en-US" sz="4000">
                <a:latin typeface="Perpetua" panose="02020502060401020303" charset="0"/>
                <a:cs typeface="Perpetua" panose="02020502060401020303" charset="0"/>
              </a:rPr>
              <a:t> </a:t>
            </a:r>
            <a:r>
              <a:rPr lang="en-US" altLang="en-US" sz="4000">
                <a:latin typeface="Perpetua" panose="02020502060401020303" charset="0"/>
                <a:cs typeface="Perpetua" panose="02020502060401020303" charset="0"/>
              </a:rPr>
              <a:t>evolution.</a:t>
            </a:r>
            <a:endParaRPr lang="en-US" altLang="en-US" sz="4000">
              <a:latin typeface="Perpetua" panose="02020502060401020303" charset="0"/>
              <a:cs typeface="Perpetua" panose="02020502060401020303"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
        <p:cNvGrpSpPr/>
        <p:nvPr/>
      </p:nvGrpSpPr>
      <p:grpSpPr>
        <a:xfrm>
          <a:off x="0" y="0"/>
          <a:ext cx="0" cy="0"/>
          <a:chOff x="0" y="0"/>
          <a:chExt cx="0" cy="0"/>
        </a:xfrm>
      </p:grpSpPr>
      <p:sp>
        <p:nvSpPr>
          <p:cNvPr id="2" name="AutoShape 2"/>
          <p:cNvSpPr/>
          <p:nvPr/>
        </p:nvSpPr>
        <p:spPr>
          <a:xfrm>
            <a:off x="1028700" y="1620871"/>
            <a:ext cx="4198009" cy="0"/>
          </a:xfrm>
          <a:prstGeom prst="line">
            <a:avLst/>
          </a:prstGeom>
          <a:ln w="28575" cap="flat">
            <a:solidFill>
              <a:srgbClr val="1AD079"/>
            </a:solidFill>
            <a:prstDash val="solid"/>
            <a:headEnd type="diamond" w="lg" len="lg"/>
            <a:tailEnd type="diamond" w="lg" len="lg"/>
          </a:ln>
        </p:spPr>
      </p:sp>
      <p:sp>
        <p:nvSpPr>
          <p:cNvPr id="3" name="AutoShape 3"/>
          <p:cNvSpPr/>
          <p:nvPr/>
        </p:nvSpPr>
        <p:spPr>
          <a:xfrm>
            <a:off x="13061291" y="1620871"/>
            <a:ext cx="4198009" cy="0"/>
          </a:xfrm>
          <a:prstGeom prst="line">
            <a:avLst/>
          </a:prstGeom>
          <a:ln w="28575" cap="flat">
            <a:solidFill>
              <a:srgbClr val="1AD079"/>
            </a:solidFill>
            <a:prstDash val="solid"/>
            <a:headEnd type="diamond" w="lg" len="lg"/>
            <a:tailEnd type="diamond" w="lg" len="lg"/>
          </a:ln>
        </p:spPr>
      </p:sp>
      <p:grpSp>
        <p:nvGrpSpPr>
          <p:cNvPr id="4" name="Group 4"/>
          <p:cNvGrpSpPr/>
          <p:nvPr/>
        </p:nvGrpSpPr>
        <p:grpSpPr>
          <a:xfrm rot="0">
            <a:off x="3429432" y="3162348"/>
            <a:ext cx="4920570" cy="6220642"/>
            <a:chOff x="0" y="0"/>
            <a:chExt cx="1295953" cy="1638358"/>
          </a:xfrm>
        </p:grpSpPr>
        <p:sp>
          <p:nvSpPr>
            <p:cNvPr id="5" name="Freeform 5"/>
            <p:cNvSpPr/>
            <p:nvPr/>
          </p:nvSpPr>
          <p:spPr>
            <a:xfrm>
              <a:off x="0" y="0"/>
              <a:ext cx="1295953" cy="1638359"/>
            </a:xfrm>
            <a:custGeom>
              <a:avLst/>
              <a:gdLst/>
              <a:ahLst/>
              <a:cxnLst/>
              <a:rect l="l" t="t" r="r" b="b"/>
              <a:pathLst>
                <a:path w="1295953" h="1638359">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cap="sq">
              <a:noFill/>
              <a:prstDash val="solid"/>
              <a:miter/>
            </a:ln>
          </p:spPr>
        </p:sp>
        <p:sp>
          <p:nvSpPr>
            <p:cNvPr id="6" name="TextBox 6"/>
            <p:cNvSpPr txBox="1"/>
            <p:nvPr/>
          </p:nvSpPr>
          <p:spPr>
            <a:xfrm>
              <a:off x="0" y="-47625"/>
              <a:ext cx="1295953" cy="1685983"/>
            </a:xfrm>
            <a:prstGeom prst="rect">
              <a:avLst/>
            </a:prstGeom>
          </p:spPr>
          <p:txBody>
            <a:bodyPr lIns="50800" tIns="50800" rIns="50800" bIns="50800" rtlCol="0" anchor="t"/>
            <a:lstStyle/>
            <a:p>
              <a:pPr marL="0" lvl="0" indent="0" algn="ctr">
                <a:lnSpc>
                  <a:spcPts val="3360"/>
                </a:lnSpc>
                <a:spcBef>
                  <a:spcPct val="0"/>
                </a:spcBef>
              </a:pPr>
            </a:p>
          </p:txBody>
        </p:sp>
      </p:grpSp>
      <p:grpSp>
        <p:nvGrpSpPr>
          <p:cNvPr id="7" name="Group 7"/>
          <p:cNvGrpSpPr/>
          <p:nvPr/>
        </p:nvGrpSpPr>
        <p:grpSpPr>
          <a:xfrm rot="0">
            <a:off x="10601006" y="3162348"/>
            <a:ext cx="4920570" cy="6220642"/>
            <a:chOff x="0" y="0"/>
            <a:chExt cx="1295953" cy="1638358"/>
          </a:xfrm>
        </p:grpSpPr>
        <p:sp>
          <p:nvSpPr>
            <p:cNvPr id="8" name="Freeform 8"/>
            <p:cNvSpPr/>
            <p:nvPr/>
          </p:nvSpPr>
          <p:spPr>
            <a:xfrm>
              <a:off x="0" y="0"/>
              <a:ext cx="1295953" cy="1638359"/>
            </a:xfrm>
            <a:custGeom>
              <a:avLst/>
              <a:gdLst/>
              <a:ahLst/>
              <a:cxnLst/>
              <a:rect l="l" t="t" r="r" b="b"/>
              <a:pathLst>
                <a:path w="1295953" h="1638359">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F0F9FF"/>
            </a:solidFill>
            <a:ln cap="sq">
              <a:noFill/>
              <a:prstDash val="solid"/>
              <a:miter/>
            </a:ln>
          </p:spPr>
        </p:sp>
        <p:sp>
          <p:nvSpPr>
            <p:cNvPr id="9" name="TextBox 9"/>
            <p:cNvSpPr txBox="1"/>
            <p:nvPr/>
          </p:nvSpPr>
          <p:spPr>
            <a:xfrm>
              <a:off x="0" y="-47625"/>
              <a:ext cx="1295953" cy="1685983"/>
            </a:xfrm>
            <a:prstGeom prst="rect">
              <a:avLst/>
            </a:prstGeom>
          </p:spPr>
          <p:txBody>
            <a:bodyPr lIns="50800" tIns="50800" rIns="50800" bIns="50800" rtlCol="0" anchor="t"/>
            <a:lstStyle/>
            <a:p>
              <a:pPr marL="0" lvl="0" indent="0" algn="ctr">
                <a:lnSpc>
                  <a:spcPts val="3360"/>
                </a:lnSpc>
                <a:spcBef>
                  <a:spcPct val="0"/>
                </a:spcBef>
              </a:pPr>
            </a:p>
          </p:txBody>
        </p:sp>
      </p:grpSp>
      <p:sp>
        <p:nvSpPr>
          <p:cNvPr id="10" name="Freeform 10"/>
          <p:cNvSpPr/>
          <p:nvPr/>
        </p:nvSpPr>
        <p:spPr>
          <a:xfrm>
            <a:off x="11539530" y="6092844"/>
            <a:ext cx="3043521" cy="2573158"/>
          </a:xfrm>
          <a:custGeom>
            <a:avLst/>
            <a:gdLst/>
            <a:ahLst/>
            <a:cxnLst/>
            <a:rect l="l" t="t" r="r" b="b"/>
            <a:pathLst>
              <a:path w="3043521" h="2573158">
                <a:moveTo>
                  <a:pt x="0" y="0"/>
                </a:moveTo>
                <a:lnTo>
                  <a:pt x="3043521" y="0"/>
                </a:lnTo>
                <a:lnTo>
                  <a:pt x="3043521" y="2573159"/>
                </a:lnTo>
                <a:lnTo>
                  <a:pt x="0" y="2573159"/>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1" name="Freeform 11"/>
          <p:cNvSpPr/>
          <p:nvPr/>
        </p:nvSpPr>
        <p:spPr>
          <a:xfrm>
            <a:off x="4425434" y="6092844"/>
            <a:ext cx="2827698" cy="2520186"/>
          </a:xfrm>
          <a:custGeom>
            <a:avLst/>
            <a:gdLst/>
            <a:ahLst/>
            <a:cxnLst/>
            <a:rect l="l" t="t" r="r" b="b"/>
            <a:pathLst>
              <a:path w="2827698" h="2520186">
                <a:moveTo>
                  <a:pt x="0" y="0"/>
                </a:moveTo>
                <a:lnTo>
                  <a:pt x="2827698" y="0"/>
                </a:lnTo>
                <a:lnTo>
                  <a:pt x="2827698" y="2520186"/>
                </a:lnTo>
                <a:lnTo>
                  <a:pt x="0" y="2520186"/>
                </a:lnTo>
                <a:lnTo>
                  <a:pt x="0" y="0"/>
                </a:lnTo>
                <a:close/>
              </a:path>
            </a:pathLst>
          </a:custGeom>
          <a:blipFill>
            <a:blip r:embed="rId3"/>
            <a:stretch>
              <a:fillRect/>
            </a:stretch>
          </a:blipFill>
        </p:spPr>
        <p:txBody>
          <a:bodyPr/>
          <a:p>
            <a:endParaRPr lang="en-US"/>
          </a:p>
        </p:txBody>
      </p:sp>
      <p:sp>
        <p:nvSpPr>
          <p:cNvPr id="12" name="TextBox 12"/>
          <p:cNvSpPr txBox="1"/>
          <p:nvPr/>
        </p:nvSpPr>
        <p:spPr>
          <a:xfrm>
            <a:off x="5889717" y="1162050"/>
            <a:ext cx="6508565" cy="1079567"/>
          </a:xfrm>
          <a:prstGeom prst="rect">
            <a:avLst/>
          </a:prstGeom>
        </p:spPr>
        <p:txBody>
          <a:bodyPr lIns="0" tIns="0" rIns="0" bIns="0" rtlCol="0" anchor="t">
            <a:spAutoFit/>
          </a:bodyPr>
          <a:lstStyle/>
          <a:p>
            <a:pPr algn="ctr">
              <a:lnSpc>
                <a:spcPts val="8000"/>
              </a:lnSpc>
            </a:pPr>
            <a:r>
              <a:rPr lang="en-US" sz="8000">
                <a:solidFill>
                  <a:srgbClr val="F0F9FF"/>
                </a:solidFill>
                <a:latin typeface="Tomorrow"/>
                <a:ea typeface="Tomorrow"/>
                <a:cs typeface="Tomorrow"/>
                <a:sym typeface="Tomorrow"/>
              </a:rPr>
              <a:t>OVERVIEW</a:t>
            </a:r>
            <a:endParaRPr lang="en-US" sz="8000">
              <a:solidFill>
                <a:srgbClr val="F0F9FF"/>
              </a:solidFill>
              <a:latin typeface="Tomorrow"/>
              <a:ea typeface="Tomorrow"/>
              <a:cs typeface="Tomorrow"/>
              <a:sym typeface="Tomorrow"/>
            </a:endParaRPr>
          </a:p>
        </p:txBody>
      </p:sp>
      <p:sp>
        <p:nvSpPr>
          <p:cNvPr id="13" name="TextBox 13"/>
          <p:cNvSpPr txBox="1"/>
          <p:nvPr/>
        </p:nvSpPr>
        <p:spPr>
          <a:xfrm>
            <a:off x="5364602" y="3869812"/>
            <a:ext cx="1050231" cy="495366"/>
          </a:xfrm>
          <a:prstGeom prst="rect">
            <a:avLst/>
          </a:prstGeom>
        </p:spPr>
        <p:txBody>
          <a:bodyPr lIns="0" tIns="0" rIns="0" bIns="0" rtlCol="0" anchor="t">
            <a:spAutoFit/>
          </a:bodyPr>
          <a:lstStyle/>
          <a:p>
            <a:pPr algn="ctr">
              <a:lnSpc>
                <a:spcPts val="3840"/>
              </a:lnSpc>
              <a:spcBef>
                <a:spcPct val="0"/>
              </a:spcBef>
            </a:pPr>
            <a:r>
              <a:rPr lang="en-US" sz="3200" b="1">
                <a:solidFill>
                  <a:srgbClr val="13122D"/>
                </a:solidFill>
                <a:latin typeface="DM Sans Bold"/>
                <a:ea typeface="DM Sans Bold"/>
                <a:cs typeface="DM Sans Bold"/>
                <a:sym typeface="DM Sans Bold"/>
              </a:rPr>
              <a:t>Part 1</a:t>
            </a:r>
            <a:endParaRPr lang="en-US" sz="3200" b="1">
              <a:solidFill>
                <a:srgbClr val="13122D"/>
              </a:solidFill>
              <a:latin typeface="DM Sans Bold"/>
              <a:ea typeface="DM Sans Bold"/>
              <a:cs typeface="DM Sans Bold"/>
              <a:sym typeface="DM Sans Bold"/>
            </a:endParaRPr>
          </a:p>
        </p:txBody>
      </p:sp>
      <p:sp>
        <p:nvSpPr>
          <p:cNvPr id="14" name="TextBox 14"/>
          <p:cNvSpPr txBox="1"/>
          <p:nvPr/>
        </p:nvSpPr>
        <p:spPr>
          <a:xfrm>
            <a:off x="12490287" y="3869812"/>
            <a:ext cx="1142008" cy="495366"/>
          </a:xfrm>
          <a:prstGeom prst="rect">
            <a:avLst/>
          </a:prstGeom>
        </p:spPr>
        <p:txBody>
          <a:bodyPr lIns="0" tIns="0" rIns="0" bIns="0" rtlCol="0" anchor="t">
            <a:spAutoFit/>
          </a:bodyPr>
          <a:lstStyle/>
          <a:p>
            <a:pPr algn="ctr">
              <a:lnSpc>
                <a:spcPts val="3840"/>
              </a:lnSpc>
              <a:spcBef>
                <a:spcPct val="0"/>
              </a:spcBef>
            </a:pPr>
            <a:r>
              <a:rPr lang="en-US" sz="3200" b="1">
                <a:solidFill>
                  <a:srgbClr val="13122D"/>
                </a:solidFill>
                <a:latin typeface="DM Sans Bold"/>
                <a:ea typeface="DM Sans Bold"/>
                <a:cs typeface="DM Sans Bold"/>
                <a:sym typeface="DM Sans Bold"/>
              </a:rPr>
              <a:t>Part 2</a:t>
            </a:r>
            <a:endParaRPr lang="en-US" sz="3200" b="1">
              <a:solidFill>
                <a:srgbClr val="13122D"/>
              </a:solidFill>
              <a:latin typeface="DM Sans Bold"/>
              <a:ea typeface="DM Sans Bold"/>
              <a:cs typeface="DM Sans Bold"/>
              <a:sym typeface="DM Sans Bold"/>
            </a:endParaRPr>
          </a:p>
        </p:txBody>
      </p:sp>
      <p:sp>
        <p:nvSpPr>
          <p:cNvPr id="15" name="TextBox 15"/>
          <p:cNvSpPr txBox="1"/>
          <p:nvPr/>
        </p:nvSpPr>
        <p:spPr>
          <a:xfrm>
            <a:off x="4460463" y="4780830"/>
            <a:ext cx="2858508" cy="375920"/>
          </a:xfrm>
          <a:prstGeom prst="rect">
            <a:avLst/>
          </a:prstGeom>
        </p:spPr>
        <p:txBody>
          <a:bodyPr lIns="0" tIns="0" rIns="0" bIns="0" rtlCol="0" anchor="t">
            <a:spAutoFit/>
          </a:bodyPr>
          <a:lstStyle/>
          <a:p>
            <a:pPr algn="ctr">
              <a:lnSpc>
                <a:spcPts val="2800"/>
              </a:lnSpc>
            </a:pPr>
            <a:r>
              <a:rPr lang="en-US" sz="2800" b="1">
                <a:solidFill>
                  <a:srgbClr val="13122D"/>
                </a:solidFill>
                <a:latin typeface="DM Sans Bold"/>
                <a:ea typeface="DM Sans Bold"/>
                <a:cs typeface="DM Sans Bold"/>
                <a:sym typeface="DM Sans Bold"/>
              </a:rPr>
              <a:t>System Design</a:t>
            </a:r>
            <a:endParaRPr lang="en-US" sz="2800" b="1">
              <a:solidFill>
                <a:srgbClr val="13122D"/>
              </a:solidFill>
              <a:latin typeface="DM Sans Bold"/>
              <a:ea typeface="DM Sans Bold"/>
              <a:cs typeface="DM Sans Bold"/>
              <a:sym typeface="DM Sans Bold"/>
            </a:endParaRPr>
          </a:p>
        </p:txBody>
      </p:sp>
      <p:sp>
        <p:nvSpPr>
          <p:cNvPr id="16" name="TextBox 16"/>
          <p:cNvSpPr txBox="1"/>
          <p:nvPr/>
        </p:nvSpPr>
        <p:spPr>
          <a:xfrm>
            <a:off x="10782537" y="4780830"/>
            <a:ext cx="4557507" cy="375920"/>
          </a:xfrm>
          <a:prstGeom prst="rect">
            <a:avLst/>
          </a:prstGeom>
        </p:spPr>
        <p:txBody>
          <a:bodyPr lIns="0" tIns="0" rIns="0" bIns="0" rtlCol="0" anchor="t">
            <a:spAutoFit/>
          </a:bodyPr>
          <a:lstStyle/>
          <a:p>
            <a:pPr algn="ctr">
              <a:lnSpc>
                <a:spcPts val="2800"/>
              </a:lnSpc>
            </a:pPr>
            <a:r>
              <a:rPr lang="en-US" sz="2800" b="1">
                <a:solidFill>
                  <a:srgbClr val="13122D"/>
                </a:solidFill>
                <a:latin typeface="DM Sans Bold"/>
                <a:ea typeface="DM Sans Bold"/>
                <a:cs typeface="DM Sans Bold"/>
                <a:sym typeface="DM Sans Bold"/>
              </a:rPr>
              <a:t>UML Diagrams</a:t>
            </a:r>
            <a:endParaRPr lang="en-US" sz="2800" b="1">
              <a:solidFill>
                <a:srgbClr val="13122D"/>
              </a:solidFill>
              <a:latin typeface="DM Sans Bold"/>
              <a:ea typeface="DM Sans Bold"/>
              <a:cs typeface="DM Sans Bold"/>
              <a:sym typeface="DM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
        <p:cNvGrpSpPr/>
        <p:nvPr/>
      </p:nvGrpSpPr>
      <p:grpSpPr>
        <a:xfrm>
          <a:off x="0" y="0"/>
          <a:ext cx="0" cy="0"/>
          <a:chOff x="0" y="0"/>
          <a:chExt cx="0" cy="0"/>
        </a:xfrm>
      </p:grpSpPr>
      <p:grpSp>
        <p:nvGrpSpPr>
          <p:cNvPr id="2" name="Group 2"/>
          <p:cNvGrpSpPr/>
          <p:nvPr/>
        </p:nvGrpSpPr>
        <p:grpSpPr>
          <a:xfrm rot="0">
            <a:off x="10972800" y="0"/>
            <a:ext cx="7315200" cy="10287000"/>
            <a:chOff x="0" y="0"/>
            <a:chExt cx="9753600" cy="13716000"/>
          </a:xfrm>
        </p:grpSpPr>
        <p:pic>
          <p:nvPicPr>
            <p:cNvPr id="3" name="Picture 3"/>
            <p:cNvPicPr>
              <a:picLocks noChangeAspect="1"/>
            </p:cNvPicPr>
            <p:nvPr/>
          </p:nvPicPr>
          <p:blipFill>
            <a:blip r:embed="rId1"/>
            <a:srcRect l="28165" r="24456"/>
            <a:stretch>
              <a:fillRect/>
            </a:stretch>
          </p:blipFill>
          <p:spPr>
            <a:xfrm>
              <a:off x="0" y="0"/>
              <a:ext cx="9753600" cy="13716000"/>
            </a:xfrm>
            <a:prstGeom prst="rect">
              <a:avLst/>
            </a:prstGeom>
          </p:spPr>
        </p:pic>
      </p:grpSp>
      <p:sp>
        <p:nvSpPr>
          <p:cNvPr id="4" name="TextBox 4"/>
          <p:cNvSpPr txBox="1"/>
          <p:nvPr/>
        </p:nvSpPr>
        <p:spPr>
          <a:xfrm>
            <a:off x="1028700" y="754207"/>
            <a:ext cx="9382991" cy="2290444"/>
          </a:xfrm>
          <a:prstGeom prst="rect">
            <a:avLst/>
          </a:prstGeom>
        </p:spPr>
        <p:txBody>
          <a:bodyPr lIns="0" tIns="0" rIns="0" bIns="0" rtlCol="0" anchor="t">
            <a:spAutoFit/>
          </a:bodyPr>
          <a:lstStyle/>
          <a:p>
            <a:pPr algn="l">
              <a:lnSpc>
                <a:spcPts val="8800"/>
              </a:lnSpc>
            </a:pPr>
            <a:r>
              <a:rPr lang="en-US" sz="8800">
                <a:solidFill>
                  <a:srgbClr val="F0F9FF"/>
                </a:solidFill>
                <a:latin typeface="Tomorrow"/>
                <a:ea typeface="Tomorrow"/>
                <a:cs typeface="Tomorrow"/>
                <a:sym typeface="Tomorrow"/>
              </a:rPr>
              <a:t>WHAT IS SYSTEM DESIGN?</a:t>
            </a:r>
            <a:r>
              <a:rPr lang="en-US" sz="8800">
                <a:solidFill>
                  <a:srgbClr val="F0F9FF"/>
                </a:solidFill>
                <a:latin typeface="Tomorrow"/>
                <a:ea typeface="Tomorrow"/>
                <a:cs typeface="Tomorrow"/>
                <a:sym typeface="Tomorrow"/>
              </a:rPr>
              <a:t> </a:t>
            </a:r>
            <a:endParaRPr lang="en-US" sz="8800">
              <a:solidFill>
                <a:srgbClr val="F0F9FF"/>
              </a:solidFill>
              <a:latin typeface="Tomorrow"/>
              <a:ea typeface="Tomorrow"/>
              <a:cs typeface="Tomorrow"/>
              <a:sym typeface="Tomorrow"/>
            </a:endParaRPr>
          </a:p>
        </p:txBody>
      </p:sp>
      <p:sp>
        <p:nvSpPr>
          <p:cNvPr id="5" name="TextBox 5"/>
          <p:cNvSpPr txBox="1"/>
          <p:nvPr/>
        </p:nvSpPr>
        <p:spPr>
          <a:xfrm>
            <a:off x="1028700" y="3541617"/>
            <a:ext cx="8115300" cy="4524375"/>
          </a:xfrm>
          <a:prstGeom prst="rect">
            <a:avLst/>
          </a:prstGeom>
        </p:spPr>
        <p:txBody>
          <a:bodyPr lIns="0" tIns="0" rIns="0" bIns="0" rtlCol="0" anchor="t">
            <a:spAutoFit/>
          </a:bodyPr>
          <a:lstStyle/>
          <a:p>
            <a:pPr marL="0" lvl="0" indent="0" algn="l">
              <a:lnSpc>
                <a:spcPts val="3920"/>
              </a:lnSpc>
              <a:spcBef>
                <a:spcPct val="0"/>
              </a:spcBef>
            </a:pPr>
            <a:r>
              <a:rPr lang="en-US" altLang="en-US" sz="2800" u="none" strike="noStrike">
                <a:solidFill>
                  <a:srgbClr val="F0F9FF"/>
                </a:solidFill>
                <a:latin typeface="DM Sans"/>
                <a:ea typeface="DM Sans"/>
                <a:cs typeface="DM Sans"/>
                <a:sym typeface="DM Sans"/>
              </a:rPr>
              <a:t>System design refers to the structured planning and organization of how a mobile application or mobile-based service will function, communicate, and scale. </a:t>
            </a:r>
            <a:endParaRPr lang="en-US" altLang="en-US" sz="2800" u="none" strike="noStrike">
              <a:solidFill>
                <a:srgbClr val="F0F9FF"/>
              </a:solidFill>
              <a:latin typeface="DM Sans"/>
              <a:ea typeface="DM Sans"/>
              <a:cs typeface="DM Sans"/>
              <a:sym typeface="DM Sans"/>
            </a:endParaRPr>
          </a:p>
          <a:p>
            <a:pPr marL="0" lvl="0" indent="0" algn="l">
              <a:lnSpc>
                <a:spcPts val="3920"/>
              </a:lnSpc>
              <a:spcBef>
                <a:spcPct val="0"/>
              </a:spcBef>
            </a:pPr>
            <a:endParaRPr lang="en-US" altLang="en-US" sz="2800" u="none" strike="noStrike">
              <a:solidFill>
                <a:srgbClr val="F0F9FF"/>
              </a:solidFill>
              <a:latin typeface="DM Sans"/>
              <a:ea typeface="DM Sans"/>
              <a:cs typeface="DM Sans"/>
              <a:sym typeface="DM Sans"/>
            </a:endParaRPr>
          </a:p>
          <a:p>
            <a:pPr marL="0" lvl="0" indent="0" algn="l">
              <a:lnSpc>
                <a:spcPts val="3920"/>
              </a:lnSpc>
              <a:spcBef>
                <a:spcPct val="0"/>
              </a:spcBef>
            </a:pPr>
            <a:r>
              <a:rPr lang="en-US" altLang="en-US" sz="2800" u="none" strike="noStrike">
                <a:solidFill>
                  <a:srgbClr val="F0F9FF"/>
                </a:solidFill>
                <a:latin typeface="DM Sans"/>
                <a:ea typeface="DM Sans"/>
                <a:cs typeface="DM Sans"/>
                <a:sym typeface="DM Sans"/>
              </a:rPr>
              <a:t>It encompasses both the architecture of the system and the interaction between its components.</a:t>
            </a:r>
            <a:endParaRPr lang="en-US" altLang="en-US" sz="2800" u="none" strike="noStrike">
              <a:solidFill>
                <a:srgbClr val="F0F9FF"/>
              </a:solidFill>
              <a:latin typeface="DM Sans"/>
              <a:ea typeface="DM Sans"/>
              <a:cs typeface="DM Sans"/>
              <a:sym typeface="DM Sans"/>
            </a:endParaRPr>
          </a:p>
          <a:p>
            <a:pPr marL="0" lvl="0" indent="0" algn="l">
              <a:lnSpc>
                <a:spcPts val="3920"/>
              </a:lnSpc>
              <a:spcBef>
                <a:spcPct val="0"/>
              </a:spcBef>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
        <p:cNvGrpSpPr/>
        <p:nvPr/>
      </p:nvGrpSpPr>
      <p:grpSpPr>
        <a:xfrm>
          <a:off x="0" y="0"/>
          <a:ext cx="0" cy="0"/>
          <a:chOff x="0" y="0"/>
          <a:chExt cx="0" cy="0"/>
        </a:xfrm>
      </p:grpSpPr>
      <p:grpSp>
        <p:nvGrpSpPr>
          <p:cNvPr id="2" name="Group 2"/>
          <p:cNvGrpSpPr/>
          <p:nvPr/>
        </p:nvGrpSpPr>
        <p:grpSpPr>
          <a:xfrm rot="0">
            <a:off x="10972800" y="0"/>
            <a:ext cx="7315200" cy="10287000"/>
            <a:chOff x="0" y="0"/>
            <a:chExt cx="9753600" cy="13716000"/>
          </a:xfrm>
        </p:grpSpPr>
        <p:pic>
          <p:nvPicPr>
            <p:cNvPr id="3" name="Picture 3" descr="C:/Users/janea/Desktop/FET/L400/L400 2024-2025/2nd Semester/CEF 440 - Internet Programming/Task 4/glenn-carstens-peters-RLw-UC03Gwc-unsplash.jpgglenn-carstens-peters-RLw-UC03Gwc-unsplash"/>
            <p:cNvPicPr>
              <a:picLocks noChangeAspect="1"/>
            </p:cNvPicPr>
            <p:nvPr/>
          </p:nvPicPr>
          <p:blipFill>
            <a:blip r:embed="rId1"/>
            <a:srcRect l="26343" r="26343"/>
            <a:stretch>
              <a:fillRect/>
            </a:stretch>
          </p:blipFill>
          <p:spPr>
            <a:xfrm>
              <a:off x="0" y="0"/>
              <a:ext cx="9753600" cy="13716000"/>
            </a:xfrm>
            <a:prstGeom prst="rect">
              <a:avLst/>
            </a:prstGeom>
          </p:spPr>
        </p:pic>
      </p:grpSp>
      <p:sp>
        <p:nvSpPr>
          <p:cNvPr id="4" name="TextBox 4"/>
          <p:cNvSpPr txBox="1"/>
          <p:nvPr/>
        </p:nvSpPr>
        <p:spPr>
          <a:xfrm>
            <a:off x="1028700" y="754207"/>
            <a:ext cx="9382991" cy="2256790"/>
          </a:xfrm>
          <a:prstGeom prst="rect">
            <a:avLst/>
          </a:prstGeom>
        </p:spPr>
        <p:txBody>
          <a:bodyPr lIns="0" tIns="0" rIns="0" bIns="0" rtlCol="0" anchor="t">
            <a:spAutoFit/>
          </a:bodyPr>
          <a:lstStyle/>
          <a:p>
            <a:pPr algn="l">
              <a:lnSpc>
                <a:spcPts val="8800"/>
              </a:lnSpc>
            </a:pPr>
            <a:r>
              <a:rPr lang="en-US" sz="8800">
                <a:solidFill>
                  <a:srgbClr val="F0F9FF"/>
                </a:solidFill>
                <a:latin typeface="Tomorrow"/>
                <a:ea typeface="Tomorrow"/>
                <a:cs typeface="Tomorrow"/>
                <a:sym typeface="Tomorrow"/>
              </a:rPr>
              <a:t>Functional Requirements </a:t>
            </a:r>
            <a:endParaRPr lang="en-US" sz="8800">
              <a:solidFill>
                <a:srgbClr val="F0F9FF"/>
              </a:solidFill>
              <a:latin typeface="Tomorrow"/>
              <a:ea typeface="Tomorrow"/>
              <a:cs typeface="Tomorrow"/>
              <a:sym typeface="Tomorrow"/>
            </a:endParaRPr>
          </a:p>
        </p:txBody>
      </p:sp>
      <p:sp>
        <p:nvSpPr>
          <p:cNvPr id="5" name="TextBox 5"/>
          <p:cNvSpPr txBox="1"/>
          <p:nvPr/>
        </p:nvSpPr>
        <p:spPr>
          <a:xfrm>
            <a:off x="1028700" y="3541617"/>
            <a:ext cx="8115300" cy="5026660"/>
          </a:xfrm>
          <a:prstGeom prst="rect">
            <a:avLst/>
          </a:prstGeom>
        </p:spPr>
        <p:txBody>
          <a:bodyPr lIns="0" tIns="0" rIns="0" bIns="0" rtlCol="0" anchor="t">
            <a:spAutoFit/>
          </a:bodyPr>
          <a:lstStyle/>
          <a:p>
            <a:pPr marL="0" lvl="0" indent="0" algn="l">
              <a:lnSpc>
                <a:spcPct val="150000"/>
              </a:lnSpc>
              <a:spcBef>
                <a:spcPct val="0"/>
              </a:spcBef>
            </a:pPr>
            <a:r>
              <a:rPr lang="en-US" altLang="en-US" sz="2800" u="none" strike="noStrike">
                <a:solidFill>
                  <a:srgbClr val="F0F9FF"/>
                </a:solidFill>
                <a:latin typeface="DM Sans"/>
                <a:ea typeface="DM Sans"/>
                <a:cs typeface="DM Sans"/>
                <a:sym typeface="DM Sans"/>
              </a:rPr>
              <a:t>Recall our core requirements as:</a:t>
            </a:r>
            <a:endParaRPr lang="en-US" altLang="en-US" sz="2800" u="none" strike="noStrike">
              <a:solidFill>
                <a:srgbClr val="F0F9FF"/>
              </a:solidFill>
              <a:latin typeface="DM Sans"/>
              <a:ea typeface="DM Sans"/>
              <a:cs typeface="DM Sans"/>
              <a:sym typeface="DM Sans"/>
            </a:endParaRPr>
          </a:p>
          <a:p>
            <a:pPr marL="0" lvl="0" indent="0" algn="l">
              <a:lnSpc>
                <a:spcPct val="150000"/>
              </a:lnSpc>
              <a:spcBef>
                <a:spcPct val="0"/>
              </a:spcBef>
            </a:pPr>
            <a:br>
              <a:rPr lang="en-US" altLang="en-US" sz="2800" u="none" strike="noStrike">
                <a:solidFill>
                  <a:srgbClr val="F0F9FF"/>
                </a:solidFill>
                <a:latin typeface="DM Sans"/>
                <a:ea typeface="DM Sans"/>
                <a:cs typeface="DM Sans"/>
                <a:sym typeface="DM Sans"/>
              </a:rPr>
            </a:br>
            <a:r>
              <a:rPr lang="en-US" altLang="en-US" sz="2800" u="none" strike="noStrike">
                <a:solidFill>
                  <a:srgbClr val="F0F9FF"/>
                </a:solidFill>
                <a:latin typeface="DM Sans"/>
                <a:ea typeface="DM Sans"/>
                <a:cs typeface="DM Sans"/>
                <a:sym typeface="DM Sans"/>
              </a:rPr>
              <a:t>FR1: Background Metrics Collection</a:t>
            </a:r>
            <a:endParaRPr lang="en-US" altLang="en-US" sz="2800" u="none" strike="noStrike">
              <a:solidFill>
                <a:srgbClr val="F0F9FF"/>
              </a:solidFill>
              <a:latin typeface="DM Sans"/>
              <a:ea typeface="DM Sans"/>
              <a:cs typeface="DM Sans"/>
              <a:sym typeface="DM Sans"/>
            </a:endParaRPr>
          </a:p>
          <a:p>
            <a:pPr marL="0" lvl="0" indent="0" algn="l">
              <a:lnSpc>
                <a:spcPct val="150000"/>
              </a:lnSpc>
              <a:spcBef>
                <a:spcPct val="0"/>
              </a:spcBef>
            </a:pPr>
            <a:r>
              <a:rPr lang="en-US" altLang="en-US" sz="2800" u="none" strike="noStrike">
                <a:solidFill>
                  <a:srgbClr val="F0F9FF"/>
                </a:solidFill>
                <a:latin typeface="DM Sans"/>
                <a:ea typeface="DM Sans"/>
                <a:cs typeface="DM Sans"/>
                <a:sym typeface="DM Sans"/>
              </a:rPr>
              <a:t>FR3: User Feedback System</a:t>
            </a:r>
            <a:endParaRPr lang="en-US" altLang="en-US" sz="2800" u="none" strike="noStrike">
              <a:solidFill>
                <a:srgbClr val="F0F9FF"/>
              </a:solidFill>
              <a:latin typeface="DM Sans"/>
              <a:ea typeface="DM Sans"/>
              <a:cs typeface="DM Sans"/>
              <a:sym typeface="DM Sans"/>
            </a:endParaRPr>
          </a:p>
          <a:p>
            <a:pPr marL="0" lvl="0" indent="0" algn="l">
              <a:lnSpc>
                <a:spcPct val="150000"/>
              </a:lnSpc>
              <a:spcBef>
                <a:spcPct val="0"/>
              </a:spcBef>
            </a:pPr>
            <a:r>
              <a:rPr lang="en-US" altLang="en-US" sz="2800" u="none" strike="noStrike">
                <a:solidFill>
                  <a:srgbClr val="F0F9FF"/>
                </a:solidFill>
                <a:latin typeface="DM Sans"/>
                <a:ea typeface="DM Sans"/>
                <a:cs typeface="DM Sans"/>
                <a:sym typeface="DM Sans"/>
              </a:rPr>
              <a:t>FR5: Data Management &amp; Transmission</a:t>
            </a:r>
            <a:endParaRPr lang="en-US" altLang="en-US" sz="2800" u="none" strike="noStrike">
              <a:solidFill>
                <a:srgbClr val="F0F9FF"/>
              </a:solidFill>
              <a:latin typeface="DM Sans"/>
              <a:ea typeface="DM Sans"/>
              <a:cs typeface="DM Sans"/>
              <a:sym typeface="DM Sans"/>
            </a:endParaRPr>
          </a:p>
          <a:p>
            <a:pPr marL="0" lvl="0" indent="0" algn="l">
              <a:lnSpc>
                <a:spcPct val="150000"/>
              </a:lnSpc>
              <a:spcBef>
                <a:spcPct val="0"/>
              </a:spcBef>
            </a:pPr>
            <a:r>
              <a:rPr lang="en-US" altLang="en-US" sz="2800" u="none" strike="noStrike">
                <a:solidFill>
                  <a:srgbClr val="F0F9FF"/>
                </a:solidFill>
                <a:latin typeface="DM Sans"/>
                <a:ea typeface="DM Sans"/>
                <a:cs typeface="DM Sans"/>
                <a:sym typeface="DM Sans"/>
              </a:rPr>
              <a:t>FR7: Settings &amp; Permissions Management</a:t>
            </a:r>
            <a:br>
              <a:rPr lang="en-US" altLang="en-US" sz="2800" u="none" strike="noStrike">
                <a:solidFill>
                  <a:srgbClr val="F0F9FF"/>
                </a:solidFill>
                <a:latin typeface="DM Sans"/>
                <a:ea typeface="DM Sans"/>
                <a:cs typeface="DM Sans"/>
                <a:sym typeface="DM Sans"/>
              </a:rPr>
            </a:br>
            <a:endParaRPr lang="en-US" altLang="en-US" sz="2800" u="none" strike="noStrike">
              <a:solidFill>
                <a:srgbClr val="F0F9FF"/>
              </a:solidFill>
              <a:latin typeface="DM Sans"/>
              <a:ea typeface="DM Sans"/>
              <a:cs typeface="DM Sans"/>
              <a:sym typeface="DM Sans"/>
            </a:endParaRPr>
          </a:p>
          <a:p>
            <a:pPr marL="0" lvl="0" indent="0" algn="l">
              <a:lnSpc>
                <a:spcPts val="3920"/>
              </a:lnSpc>
              <a:spcBef>
                <a:spcPct val="0"/>
              </a:spcBef>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
        <p:cNvGrpSpPr/>
        <p:nvPr/>
      </p:nvGrpSpPr>
      <p:grpSpPr>
        <a:xfrm>
          <a:off x="0" y="0"/>
          <a:ext cx="0" cy="0"/>
          <a:chOff x="0" y="0"/>
          <a:chExt cx="0" cy="0"/>
        </a:xfrm>
      </p:grpSpPr>
      <p:grpSp>
        <p:nvGrpSpPr>
          <p:cNvPr id="2" name="Group 2"/>
          <p:cNvGrpSpPr/>
          <p:nvPr/>
        </p:nvGrpSpPr>
        <p:grpSpPr>
          <a:xfrm rot="0">
            <a:off x="10031679" y="1028700"/>
            <a:ext cx="7227621" cy="2612177"/>
            <a:chOff x="0" y="0"/>
            <a:chExt cx="1903571" cy="687981"/>
          </a:xfrm>
        </p:grpSpPr>
        <p:sp>
          <p:nvSpPr>
            <p:cNvPr id="3" name="Freeform 3"/>
            <p:cNvSpPr/>
            <p:nvPr/>
          </p:nvSpPr>
          <p:spPr>
            <a:xfrm>
              <a:off x="0" y="0"/>
              <a:ext cx="1903571" cy="687981"/>
            </a:xfrm>
            <a:custGeom>
              <a:avLst/>
              <a:gdLst/>
              <a:ahLst/>
              <a:cxnLst/>
              <a:rect l="l" t="t" r="r" b="b"/>
              <a:pathLst>
                <a:path w="1903571" h="687981">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1AD079"/>
            </a:solidFill>
          </p:spPr>
        </p:sp>
        <p:sp>
          <p:nvSpPr>
            <p:cNvPr id="4" name="TextBox 4"/>
            <p:cNvSpPr txBox="1"/>
            <p:nvPr/>
          </p:nvSpPr>
          <p:spPr>
            <a:xfrm>
              <a:off x="0" y="-9525"/>
              <a:ext cx="1903571" cy="697506"/>
            </a:xfrm>
            <a:prstGeom prst="rect">
              <a:avLst/>
            </a:prstGeom>
          </p:spPr>
          <p:txBody>
            <a:bodyPr lIns="50800" tIns="50800" rIns="50800" bIns="50800" rtlCol="0" anchor="t"/>
            <a:lstStyle/>
            <a:p>
              <a:pPr algn="ctr">
                <a:lnSpc>
                  <a:spcPts val="2530"/>
                </a:lnSpc>
              </a:pPr>
            </a:p>
          </p:txBody>
        </p:sp>
      </p:grpSp>
      <p:grpSp>
        <p:nvGrpSpPr>
          <p:cNvPr id="5" name="Group 5"/>
          <p:cNvGrpSpPr/>
          <p:nvPr/>
        </p:nvGrpSpPr>
        <p:grpSpPr>
          <a:xfrm rot="0">
            <a:off x="10031679" y="3838667"/>
            <a:ext cx="7227621" cy="2612177"/>
            <a:chOff x="0" y="0"/>
            <a:chExt cx="1903571" cy="687981"/>
          </a:xfrm>
        </p:grpSpPr>
        <p:sp>
          <p:nvSpPr>
            <p:cNvPr id="6" name="Freeform 6"/>
            <p:cNvSpPr/>
            <p:nvPr/>
          </p:nvSpPr>
          <p:spPr>
            <a:xfrm>
              <a:off x="0" y="0"/>
              <a:ext cx="1903571" cy="687981"/>
            </a:xfrm>
            <a:custGeom>
              <a:avLst/>
              <a:gdLst/>
              <a:ahLst/>
              <a:cxnLst/>
              <a:rect l="l" t="t" r="r" b="b"/>
              <a:pathLst>
                <a:path w="1903571" h="687981">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p:spPr>
        </p:sp>
        <p:sp>
          <p:nvSpPr>
            <p:cNvPr id="7" name="TextBox 7"/>
            <p:cNvSpPr txBox="1"/>
            <p:nvPr/>
          </p:nvSpPr>
          <p:spPr>
            <a:xfrm>
              <a:off x="0" y="-9525"/>
              <a:ext cx="1903571" cy="697506"/>
            </a:xfrm>
            <a:prstGeom prst="rect">
              <a:avLst/>
            </a:prstGeom>
          </p:spPr>
          <p:txBody>
            <a:bodyPr lIns="50800" tIns="50800" rIns="50800" bIns="50800" rtlCol="0" anchor="t"/>
            <a:lstStyle/>
            <a:p>
              <a:pPr algn="ctr">
                <a:lnSpc>
                  <a:spcPts val="2530"/>
                </a:lnSpc>
              </a:pPr>
            </a:p>
          </p:txBody>
        </p:sp>
      </p:grpSp>
      <p:grpSp>
        <p:nvGrpSpPr>
          <p:cNvPr id="8" name="Group 8"/>
          <p:cNvGrpSpPr/>
          <p:nvPr/>
        </p:nvGrpSpPr>
        <p:grpSpPr>
          <a:xfrm rot="0">
            <a:off x="10031679" y="6646123"/>
            <a:ext cx="7227621" cy="2612177"/>
            <a:chOff x="0" y="0"/>
            <a:chExt cx="1903571" cy="687981"/>
          </a:xfrm>
        </p:grpSpPr>
        <p:sp>
          <p:nvSpPr>
            <p:cNvPr id="9" name="Freeform 9"/>
            <p:cNvSpPr/>
            <p:nvPr/>
          </p:nvSpPr>
          <p:spPr>
            <a:xfrm>
              <a:off x="0" y="0"/>
              <a:ext cx="1903571" cy="687981"/>
            </a:xfrm>
            <a:custGeom>
              <a:avLst/>
              <a:gdLst/>
              <a:ahLst/>
              <a:cxnLst/>
              <a:rect l="l" t="t" r="r" b="b"/>
              <a:pathLst>
                <a:path w="1903571" h="687981">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1AD079"/>
            </a:solidFill>
          </p:spPr>
        </p:sp>
        <p:sp>
          <p:nvSpPr>
            <p:cNvPr id="10" name="TextBox 10"/>
            <p:cNvSpPr txBox="1"/>
            <p:nvPr/>
          </p:nvSpPr>
          <p:spPr>
            <a:xfrm>
              <a:off x="0" y="-9525"/>
              <a:ext cx="1903571" cy="697506"/>
            </a:xfrm>
            <a:prstGeom prst="rect">
              <a:avLst/>
            </a:prstGeom>
          </p:spPr>
          <p:txBody>
            <a:bodyPr lIns="50800" tIns="50800" rIns="50800" bIns="50800" rtlCol="0" anchor="t"/>
            <a:lstStyle/>
            <a:p>
              <a:pPr algn="ctr">
                <a:lnSpc>
                  <a:spcPts val="2530"/>
                </a:lnSpc>
              </a:pPr>
            </a:p>
          </p:txBody>
        </p:sp>
      </p:grpSp>
      <p:sp>
        <p:nvSpPr>
          <p:cNvPr id="11" name="Freeform 11"/>
          <p:cNvSpPr/>
          <p:nvPr/>
        </p:nvSpPr>
        <p:spPr>
          <a:xfrm>
            <a:off x="573232" y="2610931"/>
            <a:ext cx="8993341" cy="5893565"/>
          </a:xfrm>
          <a:custGeom>
            <a:avLst/>
            <a:gdLst/>
            <a:ahLst/>
            <a:cxnLst/>
            <a:rect l="l" t="t" r="r" b="b"/>
            <a:pathLst>
              <a:path w="8993341" h="5893565">
                <a:moveTo>
                  <a:pt x="0" y="0"/>
                </a:moveTo>
                <a:lnTo>
                  <a:pt x="8993341" y="0"/>
                </a:lnTo>
                <a:lnTo>
                  <a:pt x="8993341" y="5893565"/>
                </a:lnTo>
                <a:lnTo>
                  <a:pt x="0" y="5893565"/>
                </a:lnTo>
                <a:lnTo>
                  <a:pt x="0" y="0"/>
                </a:lnTo>
                <a:close/>
              </a:path>
            </a:pathLst>
          </a:custGeom>
          <a:blipFill>
            <a:blip r:embed="rId1"/>
            <a:stretch>
              <a:fillRect/>
            </a:stretch>
          </a:blipFill>
        </p:spPr>
      </p:sp>
      <p:sp>
        <p:nvSpPr>
          <p:cNvPr id="12" name="TextBox 12"/>
          <p:cNvSpPr txBox="1"/>
          <p:nvPr/>
        </p:nvSpPr>
        <p:spPr>
          <a:xfrm>
            <a:off x="573232" y="518021"/>
            <a:ext cx="7953036" cy="1176019"/>
          </a:xfrm>
          <a:prstGeom prst="rect">
            <a:avLst/>
          </a:prstGeom>
        </p:spPr>
        <p:txBody>
          <a:bodyPr lIns="0" tIns="0" rIns="0" bIns="0" rtlCol="0" anchor="t">
            <a:spAutoFit/>
          </a:bodyPr>
          <a:lstStyle/>
          <a:p>
            <a:pPr algn="l">
              <a:lnSpc>
                <a:spcPts val="8800"/>
              </a:lnSpc>
            </a:pPr>
            <a:r>
              <a:rPr lang="en-US" sz="8800">
                <a:solidFill>
                  <a:srgbClr val="F0F9FF"/>
                </a:solidFill>
                <a:latin typeface="Tomorrow"/>
                <a:ea typeface="Tomorrow"/>
                <a:cs typeface="Tomorrow"/>
                <a:sym typeface="Tomorrow"/>
              </a:rPr>
              <a:t>USE CASE</a:t>
            </a:r>
            <a:endParaRPr lang="en-US" sz="8800">
              <a:solidFill>
                <a:srgbClr val="F0F9FF"/>
              </a:solidFill>
              <a:latin typeface="Tomorrow"/>
              <a:ea typeface="Tomorrow"/>
              <a:cs typeface="Tomorrow"/>
              <a:sym typeface="Tomorrow"/>
            </a:endParaRPr>
          </a:p>
        </p:txBody>
      </p:sp>
      <p:sp>
        <p:nvSpPr>
          <p:cNvPr id="13" name="TextBox 13"/>
          <p:cNvSpPr txBox="1"/>
          <p:nvPr/>
        </p:nvSpPr>
        <p:spPr>
          <a:xfrm>
            <a:off x="11095714" y="1587060"/>
            <a:ext cx="5099551" cy="419100"/>
          </a:xfrm>
          <a:prstGeom prst="rect">
            <a:avLst/>
          </a:prstGeom>
        </p:spPr>
        <p:txBody>
          <a:bodyPr lIns="0" tIns="0" rIns="0" bIns="0" rtlCol="0" anchor="t">
            <a:spAutoFit/>
          </a:bodyPr>
          <a:lstStyle/>
          <a:p>
            <a:pPr marL="0" lvl="0" indent="0" algn="ctr">
              <a:lnSpc>
                <a:spcPts val="3360"/>
              </a:lnSpc>
            </a:pPr>
            <a:r>
              <a:rPr lang="en-US" sz="2800" b="1">
                <a:solidFill>
                  <a:srgbClr val="13122D"/>
                </a:solidFill>
                <a:latin typeface="DM Sans Bold"/>
                <a:ea typeface="DM Sans Bold"/>
                <a:cs typeface="DM Sans Bold"/>
                <a:sym typeface="DM Sans Bold"/>
              </a:rPr>
              <a:t>Actors</a:t>
            </a:r>
            <a:endParaRPr lang="en-US" sz="2800" b="1">
              <a:solidFill>
                <a:srgbClr val="13122D"/>
              </a:solidFill>
              <a:latin typeface="DM Sans Bold"/>
              <a:ea typeface="DM Sans Bold"/>
              <a:cs typeface="DM Sans Bold"/>
              <a:sym typeface="DM Sans Bold"/>
            </a:endParaRPr>
          </a:p>
        </p:txBody>
      </p:sp>
      <p:sp>
        <p:nvSpPr>
          <p:cNvPr id="14" name="TextBox 14"/>
          <p:cNvSpPr txBox="1"/>
          <p:nvPr/>
        </p:nvSpPr>
        <p:spPr>
          <a:xfrm>
            <a:off x="11095714" y="4186254"/>
            <a:ext cx="5099551" cy="419100"/>
          </a:xfrm>
          <a:prstGeom prst="rect">
            <a:avLst/>
          </a:prstGeom>
        </p:spPr>
        <p:txBody>
          <a:bodyPr lIns="0" tIns="0" rIns="0" bIns="0" rtlCol="0" anchor="t">
            <a:spAutoFit/>
          </a:bodyPr>
          <a:lstStyle/>
          <a:p>
            <a:pPr marL="0" lvl="0" indent="0" algn="ctr">
              <a:lnSpc>
                <a:spcPts val="3360"/>
              </a:lnSpc>
            </a:pPr>
            <a:r>
              <a:rPr lang="en-US" sz="2800" b="1">
                <a:solidFill>
                  <a:srgbClr val="13122D"/>
                </a:solidFill>
                <a:latin typeface="DM Sans Bold"/>
                <a:ea typeface="DM Sans Bold"/>
                <a:cs typeface="DM Sans Bold"/>
                <a:sym typeface="DM Sans Bold"/>
              </a:rPr>
              <a:t>Interaction - Users</a:t>
            </a:r>
            <a:endParaRPr lang="en-US" sz="2800" b="1">
              <a:solidFill>
                <a:srgbClr val="13122D"/>
              </a:solidFill>
              <a:latin typeface="DM Sans Bold"/>
              <a:ea typeface="DM Sans Bold"/>
              <a:cs typeface="DM Sans Bold"/>
              <a:sym typeface="DM Sans Bold"/>
            </a:endParaRPr>
          </a:p>
        </p:txBody>
      </p:sp>
      <p:sp>
        <p:nvSpPr>
          <p:cNvPr id="15" name="TextBox 15"/>
          <p:cNvSpPr txBox="1"/>
          <p:nvPr/>
        </p:nvSpPr>
        <p:spPr>
          <a:xfrm>
            <a:off x="11296158" y="2129918"/>
            <a:ext cx="4698664" cy="952500"/>
          </a:xfrm>
          <a:prstGeom prst="rect">
            <a:avLst/>
          </a:prstGeom>
        </p:spPr>
        <p:txBody>
          <a:bodyPr lIns="0" tIns="0" rIns="0" bIns="0" rtlCol="0" anchor="t">
            <a:spAutoFit/>
          </a:bodyPr>
          <a:lstStyle/>
          <a:p>
            <a:pPr marL="0" lvl="0" indent="0" algn="ctr">
              <a:lnSpc>
                <a:spcPts val="2520"/>
              </a:lnSpc>
            </a:pPr>
            <a:r>
              <a:rPr lang="en-US" sz="2100">
                <a:solidFill>
                  <a:srgbClr val="13122D"/>
                </a:solidFill>
                <a:latin typeface="DM Sans"/>
                <a:ea typeface="DM Sans"/>
                <a:cs typeface="DM Sans"/>
                <a:sym typeface="DM Sans"/>
              </a:rPr>
              <a:t>The Use Case Diagram illustrates interactions among Users, ISPs, and Servers.</a:t>
            </a:r>
            <a:endParaRPr lang="en-US" sz="2100">
              <a:solidFill>
                <a:srgbClr val="13122D"/>
              </a:solidFill>
              <a:latin typeface="DM Sans"/>
              <a:ea typeface="DM Sans"/>
              <a:cs typeface="DM Sans"/>
              <a:sym typeface="DM Sans"/>
            </a:endParaRPr>
          </a:p>
        </p:txBody>
      </p:sp>
      <p:sp>
        <p:nvSpPr>
          <p:cNvPr id="16" name="TextBox 16"/>
          <p:cNvSpPr txBox="1"/>
          <p:nvPr/>
        </p:nvSpPr>
        <p:spPr>
          <a:xfrm>
            <a:off x="10752096" y="5148147"/>
            <a:ext cx="5786787" cy="638175"/>
          </a:xfrm>
          <a:prstGeom prst="rect">
            <a:avLst/>
          </a:prstGeom>
        </p:spPr>
        <p:txBody>
          <a:bodyPr lIns="0" tIns="0" rIns="0" bIns="0" rtlCol="0" anchor="t">
            <a:spAutoFit/>
          </a:bodyPr>
          <a:lstStyle/>
          <a:p>
            <a:pPr marL="0" lvl="0" indent="0" algn="ctr">
              <a:lnSpc>
                <a:spcPts val="2520"/>
              </a:lnSpc>
            </a:pPr>
            <a:r>
              <a:rPr lang="en-US" sz="2100">
                <a:solidFill>
                  <a:srgbClr val="13122D"/>
                </a:solidFill>
                <a:latin typeface="DM Sans"/>
                <a:ea typeface="DM Sans"/>
                <a:cs typeface="DM Sans"/>
                <a:sym typeface="DM Sans"/>
              </a:rPr>
              <a:t>Users can register, sub</a:t>
            </a:r>
            <a:r>
              <a:rPr lang="en-US" sz="2100">
                <a:solidFill>
                  <a:srgbClr val="13122D"/>
                </a:solidFill>
                <a:latin typeface="DM Sans"/>
                <a:ea typeface="DM Sans"/>
                <a:cs typeface="DM Sans"/>
                <a:sym typeface="DM Sans"/>
              </a:rPr>
              <a:t>mit feedback, modify settings, and view feedback.</a:t>
            </a:r>
            <a:endParaRPr lang="en-US" sz="2100">
              <a:solidFill>
                <a:srgbClr val="13122D"/>
              </a:solidFill>
              <a:latin typeface="DM Sans"/>
              <a:ea typeface="DM Sans"/>
              <a:cs typeface="DM Sans"/>
              <a:sym typeface="DM Sans"/>
            </a:endParaRPr>
          </a:p>
        </p:txBody>
      </p:sp>
      <p:sp>
        <p:nvSpPr>
          <p:cNvPr id="17" name="TextBox 17"/>
          <p:cNvSpPr txBox="1"/>
          <p:nvPr/>
        </p:nvSpPr>
        <p:spPr>
          <a:xfrm>
            <a:off x="11095714" y="7204482"/>
            <a:ext cx="5099551" cy="419100"/>
          </a:xfrm>
          <a:prstGeom prst="rect">
            <a:avLst/>
          </a:prstGeom>
        </p:spPr>
        <p:txBody>
          <a:bodyPr lIns="0" tIns="0" rIns="0" bIns="0" rtlCol="0" anchor="t">
            <a:spAutoFit/>
          </a:bodyPr>
          <a:lstStyle/>
          <a:p>
            <a:pPr marL="0" lvl="0" indent="0" algn="ctr">
              <a:lnSpc>
                <a:spcPts val="3360"/>
              </a:lnSpc>
            </a:pPr>
            <a:r>
              <a:rPr lang="en-US" sz="2800" b="1">
                <a:solidFill>
                  <a:srgbClr val="13122D"/>
                </a:solidFill>
                <a:latin typeface="DM Sans Bold"/>
                <a:ea typeface="DM Sans Bold"/>
                <a:cs typeface="DM Sans Bold"/>
                <a:sym typeface="DM Sans Bold"/>
              </a:rPr>
              <a:t>Interaction - ISPs</a:t>
            </a:r>
            <a:endParaRPr lang="en-US" sz="2800" b="1">
              <a:solidFill>
                <a:srgbClr val="13122D"/>
              </a:solidFill>
              <a:latin typeface="DM Sans Bold"/>
              <a:ea typeface="DM Sans Bold"/>
              <a:cs typeface="DM Sans Bold"/>
              <a:sym typeface="DM Sans Bold"/>
            </a:endParaRPr>
          </a:p>
        </p:txBody>
      </p:sp>
      <p:sp>
        <p:nvSpPr>
          <p:cNvPr id="18" name="TextBox 18"/>
          <p:cNvSpPr txBox="1"/>
          <p:nvPr/>
        </p:nvSpPr>
        <p:spPr>
          <a:xfrm>
            <a:off x="10752096" y="7747341"/>
            <a:ext cx="5786787" cy="952500"/>
          </a:xfrm>
          <a:prstGeom prst="rect">
            <a:avLst/>
          </a:prstGeom>
        </p:spPr>
        <p:txBody>
          <a:bodyPr lIns="0" tIns="0" rIns="0" bIns="0" rtlCol="0" anchor="t">
            <a:spAutoFit/>
          </a:bodyPr>
          <a:lstStyle/>
          <a:p>
            <a:pPr algn="ctr">
              <a:lnSpc>
                <a:spcPts val="2520"/>
              </a:lnSpc>
            </a:pPr>
            <a:r>
              <a:rPr lang="en-US" sz="2100">
                <a:solidFill>
                  <a:srgbClr val="13122D"/>
                </a:solidFill>
                <a:latin typeface="DM Sans"/>
                <a:ea typeface="DM Sans"/>
                <a:cs typeface="DM Sans"/>
                <a:sym typeface="DM Sans"/>
              </a:rPr>
              <a:t>ISPs manage feedback information and access user feedback.</a:t>
            </a:r>
            <a:endParaRPr lang="en-US" sz="2100">
              <a:solidFill>
                <a:srgbClr val="13122D"/>
              </a:solidFill>
              <a:latin typeface="DM Sans"/>
              <a:ea typeface="DM Sans"/>
              <a:cs typeface="DM Sans"/>
              <a:sym typeface="DM Sans"/>
            </a:endParaRPr>
          </a:p>
          <a:p>
            <a:pPr marL="0" lvl="0" indent="0" algn="ctr">
              <a:lnSpc>
                <a:spcPts val="2520"/>
              </a:lnSpc>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
        <p:cNvGrpSpPr/>
        <p:nvPr/>
      </p:nvGrpSpPr>
      <p:grpSpPr>
        <a:xfrm>
          <a:off x="0" y="0"/>
          <a:ext cx="0" cy="0"/>
          <a:chOff x="0" y="0"/>
          <a:chExt cx="0" cy="0"/>
        </a:xfrm>
      </p:grpSpPr>
      <p:sp>
        <p:nvSpPr>
          <p:cNvPr id="8" name="TextBox 8"/>
          <p:cNvSpPr txBox="1"/>
          <p:nvPr/>
        </p:nvSpPr>
        <p:spPr>
          <a:xfrm>
            <a:off x="1028700" y="171450"/>
            <a:ext cx="16230600" cy="963934"/>
          </a:xfrm>
          <a:prstGeom prst="rect">
            <a:avLst/>
          </a:prstGeom>
        </p:spPr>
        <p:txBody>
          <a:bodyPr lIns="0" tIns="0" rIns="0" bIns="0" rtlCol="0" anchor="t">
            <a:spAutoFit/>
          </a:bodyPr>
          <a:lstStyle/>
          <a:p>
            <a:pPr algn="ctr">
              <a:lnSpc>
                <a:spcPts val="7200"/>
              </a:lnSpc>
            </a:pPr>
            <a:r>
              <a:rPr lang="en-US" sz="7200">
                <a:solidFill>
                  <a:srgbClr val="F0F9FF"/>
                </a:solidFill>
                <a:latin typeface="Tomorrow"/>
                <a:ea typeface="Tomorrow"/>
                <a:cs typeface="Tomorrow"/>
                <a:sym typeface="Tomorrow"/>
              </a:rPr>
              <a:t>SEQUENCE DIAGRAMS</a:t>
            </a:r>
            <a:endParaRPr lang="en-US" sz="7200">
              <a:solidFill>
                <a:srgbClr val="F0F9FF"/>
              </a:solidFill>
              <a:latin typeface="Tomorrow"/>
              <a:ea typeface="Tomorrow"/>
              <a:cs typeface="Tomorrow"/>
              <a:sym typeface="Tomorrow"/>
            </a:endParaRPr>
          </a:p>
        </p:txBody>
      </p:sp>
      <p:sp>
        <p:nvSpPr>
          <p:cNvPr id="9" name="TextBox 9"/>
          <p:cNvSpPr txBox="1"/>
          <p:nvPr/>
        </p:nvSpPr>
        <p:spPr>
          <a:xfrm>
            <a:off x="11963391" y="3086100"/>
            <a:ext cx="4353710" cy="838200"/>
          </a:xfrm>
          <a:prstGeom prst="rect">
            <a:avLst/>
          </a:prstGeom>
        </p:spPr>
        <p:txBody>
          <a:bodyPr lIns="0" tIns="0" rIns="0" bIns="0" rtlCol="0" anchor="t">
            <a:spAutoFit/>
          </a:bodyPr>
          <a:lstStyle/>
          <a:p>
            <a:pPr algn="ctr">
              <a:lnSpc>
                <a:spcPts val="3360"/>
              </a:lnSpc>
            </a:pPr>
            <a:r>
              <a:rPr lang="en-US" sz="2800" b="1">
                <a:solidFill>
                  <a:srgbClr val="F0F9FF"/>
                </a:solidFill>
                <a:latin typeface="DM Sans Bold"/>
                <a:ea typeface="DM Sans Bold"/>
                <a:cs typeface="DM Sans Bold"/>
                <a:sym typeface="DM Sans Bold"/>
              </a:rPr>
              <a:t>Login/Register Sequence </a:t>
            </a:r>
            <a:endParaRPr lang="en-US" sz="2800" b="1">
              <a:solidFill>
                <a:srgbClr val="F0F9FF"/>
              </a:solidFill>
              <a:latin typeface="DM Sans Bold"/>
              <a:ea typeface="DM Sans Bold"/>
              <a:cs typeface="DM Sans Bold"/>
              <a:sym typeface="DM Sans Bold"/>
            </a:endParaRPr>
          </a:p>
          <a:p>
            <a:pPr marL="0" lvl="0" indent="0" algn="ctr">
              <a:lnSpc>
                <a:spcPts val="3360"/>
              </a:lnSpc>
              <a:spcBef>
                <a:spcPct val="0"/>
              </a:spcBef>
            </a:pPr>
          </a:p>
        </p:txBody>
      </p:sp>
      <p:sp>
        <p:nvSpPr>
          <p:cNvPr id="12" name="TextBox 12"/>
          <p:cNvSpPr txBox="1"/>
          <p:nvPr/>
        </p:nvSpPr>
        <p:spPr>
          <a:xfrm>
            <a:off x="11963400" y="3695634"/>
            <a:ext cx="4940433" cy="952500"/>
          </a:xfrm>
          <a:prstGeom prst="rect">
            <a:avLst/>
          </a:prstGeom>
        </p:spPr>
        <p:txBody>
          <a:bodyPr lIns="0" tIns="0" rIns="0" bIns="0" rtlCol="0" anchor="t">
            <a:spAutoFit/>
          </a:bodyPr>
          <a:lstStyle/>
          <a:p>
            <a:pPr marL="0" lvl="0" indent="0" algn="ctr">
              <a:lnSpc>
                <a:spcPts val="2520"/>
              </a:lnSpc>
              <a:spcBef>
                <a:spcPct val="0"/>
              </a:spcBef>
            </a:pPr>
            <a:r>
              <a:rPr lang="en-US" sz="2100">
                <a:solidFill>
                  <a:srgbClr val="F0F9FF"/>
                </a:solidFill>
                <a:latin typeface="DM Sans"/>
                <a:ea typeface="DM Sans"/>
                <a:cs typeface="DM Sans"/>
                <a:sym typeface="DM Sans"/>
              </a:rPr>
              <a:t>details the login process, involving credential validation by the app and the server.</a:t>
            </a:r>
            <a:endParaRPr lang="en-US" sz="2100">
              <a:solidFill>
                <a:srgbClr val="F0F9FF"/>
              </a:solidFill>
              <a:latin typeface="DM Sans"/>
              <a:ea typeface="DM Sans"/>
              <a:cs typeface="DM Sans"/>
              <a:sym typeface="DM Sans"/>
            </a:endParaRPr>
          </a:p>
        </p:txBody>
      </p:sp>
      <p:pic>
        <p:nvPicPr>
          <p:cNvPr id="15" name="image5.png"/>
          <p:cNvPicPr preferRelativeResize="0">
            <a:picLocks noChangeAspect="1"/>
          </p:cNvPicPr>
          <p:nvPr/>
        </p:nvPicPr>
        <p:blipFill>
          <a:blip r:embed="rId1"/>
          <a:srcRect/>
          <a:stretch>
            <a:fillRect/>
          </a:stretch>
        </p:blipFill>
        <p:spPr>
          <a:xfrm>
            <a:off x="990600" y="1638300"/>
            <a:ext cx="10234930" cy="80918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
        <p:cNvGrpSpPr/>
        <p:nvPr/>
      </p:nvGrpSpPr>
      <p:grpSpPr>
        <a:xfrm>
          <a:off x="0" y="0"/>
          <a:ext cx="0" cy="0"/>
          <a:chOff x="0" y="0"/>
          <a:chExt cx="0" cy="0"/>
        </a:xfrm>
      </p:grpSpPr>
      <p:sp>
        <p:nvSpPr>
          <p:cNvPr id="8" name="TextBox 8"/>
          <p:cNvSpPr txBox="1"/>
          <p:nvPr/>
        </p:nvSpPr>
        <p:spPr>
          <a:xfrm>
            <a:off x="1028700" y="171450"/>
            <a:ext cx="16230600" cy="963934"/>
          </a:xfrm>
          <a:prstGeom prst="rect">
            <a:avLst/>
          </a:prstGeom>
        </p:spPr>
        <p:txBody>
          <a:bodyPr lIns="0" tIns="0" rIns="0" bIns="0" rtlCol="0" anchor="t">
            <a:spAutoFit/>
          </a:bodyPr>
          <a:lstStyle/>
          <a:p>
            <a:pPr algn="ctr">
              <a:lnSpc>
                <a:spcPts val="7200"/>
              </a:lnSpc>
            </a:pPr>
            <a:r>
              <a:rPr lang="en-US" sz="7200">
                <a:solidFill>
                  <a:srgbClr val="F0F9FF"/>
                </a:solidFill>
                <a:latin typeface="Tomorrow"/>
                <a:ea typeface="Tomorrow"/>
                <a:cs typeface="Tomorrow"/>
                <a:sym typeface="Tomorrow"/>
              </a:rPr>
              <a:t>SEQUENCE DIAGRAMS</a:t>
            </a:r>
            <a:endParaRPr lang="en-US" sz="7200">
              <a:solidFill>
                <a:srgbClr val="F0F9FF"/>
              </a:solidFill>
              <a:latin typeface="Tomorrow"/>
              <a:ea typeface="Tomorrow"/>
              <a:cs typeface="Tomorrow"/>
              <a:sym typeface="Tomorrow"/>
            </a:endParaRPr>
          </a:p>
        </p:txBody>
      </p:sp>
      <p:sp>
        <p:nvSpPr>
          <p:cNvPr id="10" name="TextBox 10"/>
          <p:cNvSpPr txBox="1"/>
          <p:nvPr/>
        </p:nvSpPr>
        <p:spPr>
          <a:xfrm>
            <a:off x="12496725" y="2019300"/>
            <a:ext cx="4647071" cy="419100"/>
          </a:xfrm>
          <a:prstGeom prst="rect">
            <a:avLst/>
          </a:prstGeom>
        </p:spPr>
        <p:txBody>
          <a:bodyPr lIns="0" tIns="0" rIns="0" bIns="0" rtlCol="0" anchor="t">
            <a:spAutoFit/>
          </a:bodyPr>
          <a:p>
            <a:pPr marL="0" lvl="0" indent="0" algn="ctr">
              <a:lnSpc>
                <a:spcPts val="3360"/>
              </a:lnSpc>
              <a:spcBef>
                <a:spcPct val="0"/>
              </a:spcBef>
            </a:pPr>
            <a:r>
              <a:rPr lang="en-US" sz="2800" b="1">
                <a:solidFill>
                  <a:srgbClr val="F0F9FF"/>
                </a:solidFill>
                <a:latin typeface="DM Sans Bold"/>
                <a:ea typeface="DM Sans Bold"/>
                <a:cs typeface="DM Sans Bold"/>
                <a:sym typeface="DM Sans Bold"/>
              </a:rPr>
              <a:t>Feedback Submission </a:t>
            </a:r>
            <a:endParaRPr lang="en-US" sz="2800" b="1">
              <a:solidFill>
                <a:srgbClr val="F0F9FF"/>
              </a:solidFill>
              <a:latin typeface="DM Sans Bold"/>
              <a:ea typeface="DM Sans Bold"/>
              <a:cs typeface="DM Sans Bold"/>
              <a:sym typeface="DM Sans Bold"/>
            </a:endParaRPr>
          </a:p>
        </p:txBody>
      </p:sp>
      <p:sp>
        <p:nvSpPr>
          <p:cNvPr id="13" name="TextBox 13"/>
          <p:cNvSpPr txBox="1"/>
          <p:nvPr/>
        </p:nvSpPr>
        <p:spPr>
          <a:xfrm>
            <a:off x="12496734" y="2628834"/>
            <a:ext cx="4940433" cy="952500"/>
          </a:xfrm>
          <a:prstGeom prst="rect">
            <a:avLst/>
          </a:prstGeom>
        </p:spPr>
        <p:txBody>
          <a:bodyPr lIns="0" tIns="0" rIns="0" bIns="0" rtlCol="0" anchor="t">
            <a:spAutoFit/>
          </a:bodyPr>
          <a:p>
            <a:pPr marL="0" lvl="0" indent="0" algn="ctr">
              <a:lnSpc>
                <a:spcPts val="2520"/>
              </a:lnSpc>
              <a:spcBef>
                <a:spcPct val="0"/>
              </a:spcBef>
            </a:pPr>
            <a:r>
              <a:rPr lang="en-US" sz="2100">
                <a:solidFill>
                  <a:srgbClr val="F0F9FF"/>
                </a:solidFill>
                <a:latin typeface="DM Sans"/>
                <a:ea typeface="DM Sans"/>
                <a:cs typeface="DM Sans"/>
                <a:sym typeface="DM Sans"/>
              </a:rPr>
              <a:t>describes how the user submits feedback, with validation and response handling.</a:t>
            </a:r>
            <a:endParaRPr lang="en-US" sz="2100">
              <a:solidFill>
                <a:srgbClr val="F0F9FF"/>
              </a:solidFill>
              <a:latin typeface="DM Sans"/>
              <a:ea typeface="DM Sans"/>
              <a:cs typeface="DM Sans"/>
              <a:sym typeface="DM Sans"/>
            </a:endParaRPr>
          </a:p>
        </p:txBody>
      </p:sp>
      <p:pic>
        <p:nvPicPr>
          <p:cNvPr id="2" name="image9.png"/>
          <p:cNvPicPr preferRelativeResize="0">
            <a:picLocks noChangeAspect="1"/>
          </p:cNvPicPr>
          <p:nvPr/>
        </p:nvPicPr>
        <p:blipFill>
          <a:blip r:embed="rId1"/>
          <a:srcRect/>
          <a:stretch>
            <a:fillRect/>
          </a:stretch>
        </p:blipFill>
        <p:spPr>
          <a:xfrm>
            <a:off x="457200" y="1943100"/>
            <a:ext cx="11812905" cy="7335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
        <p:cNvGrpSpPr/>
        <p:nvPr/>
      </p:nvGrpSpPr>
      <p:grpSpPr>
        <a:xfrm>
          <a:off x="0" y="0"/>
          <a:ext cx="0" cy="0"/>
          <a:chOff x="0" y="0"/>
          <a:chExt cx="0" cy="0"/>
        </a:xfrm>
      </p:grpSpPr>
      <p:sp>
        <p:nvSpPr>
          <p:cNvPr id="8" name="TextBox 8"/>
          <p:cNvSpPr txBox="1"/>
          <p:nvPr/>
        </p:nvSpPr>
        <p:spPr>
          <a:xfrm>
            <a:off x="1028700" y="171450"/>
            <a:ext cx="16230600" cy="963934"/>
          </a:xfrm>
          <a:prstGeom prst="rect">
            <a:avLst/>
          </a:prstGeom>
        </p:spPr>
        <p:txBody>
          <a:bodyPr lIns="0" tIns="0" rIns="0" bIns="0" rtlCol="0" anchor="t">
            <a:spAutoFit/>
          </a:bodyPr>
          <a:lstStyle/>
          <a:p>
            <a:pPr algn="ctr">
              <a:lnSpc>
                <a:spcPts val="7200"/>
              </a:lnSpc>
            </a:pPr>
            <a:r>
              <a:rPr lang="en-US" sz="7200">
                <a:solidFill>
                  <a:srgbClr val="F0F9FF"/>
                </a:solidFill>
                <a:latin typeface="Tomorrow"/>
                <a:ea typeface="Tomorrow"/>
                <a:cs typeface="Tomorrow"/>
                <a:sym typeface="Tomorrow"/>
              </a:rPr>
              <a:t>SEQUENCE DIAGRAMS</a:t>
            </a:r>
            <a:endParaRPr lang="en-US" sz="7200">
              <a:solidFill>
                <a:srgbClr val="F0F9FF"/>
              </a:solidFill>
              <a:latin typeface="Tomorrow"/>
              <a:ea typeface="Tomorrow"/>
              <a:cs typeface="Tomorrow"/>
              <a:sym typeface="Tomorrow"/>
            </a:endParaRPr>
          </a:p>
        </p:txBody>
      </p:sp>
      <p:sp>
        <p:nvSpPr>
          <p:cNvPr id="10" name="TextBox 10"/>
          <p:cNvSpPr txBox="1"/>
          <p:nvPr/>
        </p:nvSpPr>
        <p:spPr>
          <a:xfrm>
            <a:off x="12496725" y="2019300"/>
            <a:ext cx="4647071" cy="430530"/>
          </a:xfrm>
          <a:prstGeom prst="rect">
            <a:avLst/>
          </a:prstGeom>
        </p:spPr>
        <p:txBody>
          <a:bodyPr lIns="0" tIns="0" rIns="0" bIns="0" rtlCol="0" anchor="t">
            <a:spAutoFit/>
          </a:bodyPr>
          <a:p>
            <a:pPr marL="0" lvl="0" indent="0" algn="ctr">
              <a:lnSpc>
                <a:spcPts val="3360"/>
              </a:lnSpc>
              <a:spcBef>
                <a:spcPct val="0"/>
              </a:spcBef>
            </a:pPr>
            <a:r>
              <a:rPr lang="en-US" sz="2800" b="1">
                <a:solidFill>
                  <a:srgbClr val="F0F9FF"/>
                </a:solidFill>
                <a:latin typeface="DM Sans Bold"/>
                <a:ea typeface="DM Sans Bold"/>
                <a:cs typeface="DM Sans Bold"/>
                <a:sym typeface="DM Sans Bold"/>
              </a:rPr>
              <a:t>Offline Data Sync</a:t>
            </a:r>
            <a:endParaRPr lang="en-US" sz="2800" b="1">
              <a:solidFill>
                <a:srgbClr val="F0F9FF"/>
              </a:solidFill>
              <a:latin typeface="DM Sans Bold"/>
              <a:ea typeface="DM Sans Bold"/>
              <a:cs typeface="DM Sans Bold"/>
              <a:sym typeface="DM Sans Bold"/>
            </a:endParaRPr>
          </a:p>
        </p:txBody>
      </p:sp>
      <p:sp>
        <p:nvSpPr>
          <p:cNvPr id="13" name="TextBox 13"/>
          <p:cNvSpPr txBox="1"/>
          <p:nvPr/>
        </p:nvSpPr>
        <p:spPr>
          <a:xfrm>
            <a:off x="12496734" y="2628834"/>
            <a:ext cx="4940433" cy="952500"/>
          </a:xfrm>
          <a:prstGeom prst="rect">
            <a:avLst/>
          </a:prstGeom>
        </p:spPr>
        <p:txBody>
          <a:bodyPr lIns="0" tIns="0" rIns="0" bIns="0" rtlCol="0" anchor="t">
            <a:spAutoFit/>
          </a:bodyPr>
          <a:p>
            <a:pPr marL="0" lvl="0" indent="0" algn="ctr">
              <a:lnSpc>
                <a:spcPts val="2520"/>
              </a:lnSpc>
              <a:spcBef>
                <a:spcPct val="0"/>
              </a:spcBef>
            </a:pPr>
            <a:r>
              <a:rPr lang="en-US" sz="2100">
                <a:solidFill>
                  <a:srgbClr val="F0F9FF"/>
                </a:solidFill>
                <a:latin typeface="DM Sans"/>
                <a:ea typeface="DM Sans"/>
                <a:cs typeface="DM Sans"/>
                <a:sym typeface="DM Sans"/>
              </a:rPr>
              <a:t>describes how the user submits feedback, with validation and response handling.</a:t>
            </a:r>
            <a:endParaRPr lang="en-US" sz="2100">
              <a:solidFill>
                <a:srgbClr val="F0F9FF"/>
              </a:solidFill>
              <a:latin typeface="DM Sans"/>
              <a:ea typeface="DM Sans"/>
              <a:cs typeface="DM Sans"/>
              <a:sym typeface="DM Sans"/>
            </a:endParaRPr>
          </a:p>
        </p:txBody>
      </p:sp>
      <p:pic>
        <p:nvPicPr>
          <p:cNvPr id="6" name="image3.png"/>
          <p:cNvPicPr preferRelativeResize="0">
            <a:picLocks noChangeAspect="1"/>
          </p:cNvPicPr>
          <p:nvPr/>
        </p:nvPicPr>
        <p:blipFill>
          <a:blip r:embed="rId1"/>
          <a:srcRect/>
          <a:stretch>
            <a:fillRect/>
          </a:stretch>
        </p:blipFill>
        <p:spPr>
          <a:xfrm>
            <a:off x="920750" y="1930400"/>
            <a:ext cx="11195050" cy="7750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4" name="TextBox 4"/>
          <p:cNvSpPr txBox="1"/>
          <p:nvPr/>
        </p:nvSpPr>
        <p:spPr>
          <a:xfrm>
            <a:off x="914400" y="619125"/>
            <a:ext cx="12382699" cy="1176019"/>
          </a:xfrm>
          <a:prstGeom prst="rect">
            <a:avLst/>
          </a:prstGeom>
        </p:spPr>
        <p:txBody>
          <a:bodyPr lIns="0" tIns="0" rIns="0" bIns="0" rtlCol="0" anchor="t">
            <a:spAutoFit/>
          </a:bodyPr>
          <a:lstStyle/>
          <a:p>
            <a:pPr algn="l">
              <a:lnSpc>
                <a:spcPts val="8800"/>
              </a:lnSpc>
            </a:pPr>
            <a:r>
              <a:rPr lang="en-US" sz="8800">
                <a:solidFill>
                  <a:srgbClr val="13122D"/>
                </a:solidFill>
                <a:latin typeface="Tomorrow"/>
                <a:ea typeface="Tomorrow"/>
                <a:cs typeface="Tomorrow"/>
                <a:sym typeface="Tomorrow"/>
              </a:rPr>
              <a:t>CONTEXT DIAGRAM</a:t>
            </a:r>
            <a:endParaRPr lang="en-US" sz="8800">
              <a:solidFill>
                <a:srgbClr val="13122D"/>
              </a:solidFill>
              <a:latin typeface="Tomorrow"/>
              <a:ea typeface="Tomorrow"/>
              <a:cs typeface="Tomorrow"/>
              <a:sym typeface="Tomorrow"/>
            </a:endParaRPr>
          </a:p>
        </p:txBody>
      </p:sp>
      <p:pic>
        <p:nvPicPr>
          <p:cNvPr id="5" name="Picture 4"/>
          <p:cNvPicPr>
            <a:picLocks noChangeAspect="1"/>
          </p:cNvPicPr>
          <p:nvPr/>
        </p:nvPicPr>
        <p:blipFill>
          <a:blip r:embed="rId1"/>
          <a:stretch>
            <a:fillRect/>
          </a:stretch>
        </p:blipFill>
        <p:spPr>
          <a:xfrm>
            <a:off x="1447800" y="2171700"/>
            <a:ext cx="15596235" cy="62941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2364</Words>
  <Application>WPS Presentation</Application>
  <PresentationFormat>On-screen Show (4:3)</PresentationFormat>
  <Paragraphs>105</Paragraphs>
  <Slides>14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Arial</vt:lpstr>
      <vt:lpstr>SimSun</vt:lpstr>
      <vt:lpstr>Wingdings</vt:lpstr>
      <vt:lpstr>DM Sans Bold</vt:lpstr>
      <vt:lpstr>Tomorrow</vt:lpstr>
      <vt:lpstr>DM Sans</vt:lpstr>
      <vt:lpstr>Microsoft YaHei</vt:lpstr>
      <vt:lpstr>Arial Unicode MS</vt:lpstr>
      <vt:lpstr>Calibri</vt:lpstr>
      <vt:lpstr>Perpetua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Types of Investment Lesson Slides</dc:title>
  <dc:creator/>
  <cp:lastModifiedBy>janea</cp:lastModifiedBy>
  <cp:revision>10</cp:revision>
  <dcterms:created xsi:type="dcterms:W3CDTF">2006-08-16T00:00:00Z</dcterms:created>
  <dcterms:modified xsi:type="dcterms:W3CDTF">2025-05-26T19:15:47Z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30D87F0329D14D7D8DB2F78C5A89ECC3_12</vt:lpwstr>
  </property>
  <property fmtid="{D5CDD505-2E9C-101B-9397-08002B2CF9AE}" pid="3" name="KSOProductBuildVer">
    <vt:lpwstr>1033-12.2.0.21179</vt:lpwstr>
  </property>
</Properties>
</file>